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6"/>
  </p:notesMasterIdLst>
  <p:sldIdLst>
    <p:sldId id="256" r:id="rId2"/>
    <p:sldId id="273" r:id="rId3"/>
    <p:sldId id="259" r:id="rId4"/>
    <p:sldId id="260" r:id="rId5"/>
    <p:sldId id="261" r:id="rId6"/>
    <p:sldId id="418" r:id="rId7"/>
    <p:sldId id="338" r:id="rId8"/>
    <p:sldId id="290" r:id="rId9"/>
    <p:sldId id="340" r:id="rId10"/>
    <p:sldId id="344" r:id="rId11"/>
    <p:sldId id="342" r:id="rId12"/>
    <p:sldId id="343" r:id="rId13"/>
    <p:sldId id="349" r:id="rId14"/>
    <p:sldId id="351" r:id="rId15"/>
    <p:sldId id="352" r:id="rId16"/>
    <p:sldId id="353" r:id="rId17"/>
    <p:sldId id="355" r:id="rId18"/>
    <p:sldId id="364" r:id="rId19"/>
    <p:sldId id="356" r:id="rId20"/>
    <p:sldId id="357" r:id="rId21"/>
    <p:sldId id="359" r:id="rId22"/>
    <p:sldId id="427" r:id="rId23"/>
    <p:sldId id="428" r:id="rId24"/>
    <p:sldId id="360" r:id="rId25"/>
    <p:sldId id="429" r:id="rId26"/>
    <p:sldId id="430" r:id="rId27"/>
    <p:sldId id="363" r:id="rId28"/>
    <p:sldId id="362" r:id="rId29"/>
    <p:sldId id="365" r:id="rId30"/>
    <p:sldId id="367" r:id="rId31"/>
    <p:sldId id="368" r:id="rId32"/>
    <p:sldId id="369" r:id="rId33"/>
    <p:sldId id="370" r:id="rId34"/>
    <p:sldId id="373" r:id="rId35"/>
    <p:sldId id="376" r:id="rId36"/>
    <p:sldId id="375" r:id="rId37"/>
    <p:sldId id="377" r:id="rId38"/>
    <p:sldId id="404" r:id="rId39"/>
    <p:sldId id="406" r:id="rId40"/>
    <p:sldId id="410" r:id="rId41"/>
    <p:sldId id="433" r:id="rId42"/>
    <p:sldId id="380" r:id="rId43"/>
    <p:sldId id="382" r:id="rId44"/>
    <p:sldId id="420" r:id="rId45"/>
    <p:sldId id="383" r:id="rId46"/>
    <p:sldId id="395" r:id="rId47"/>
    <p:sldId id="390" r:id="rId48"/>
    <p:sldId id="407" r:id="rId49"/>
    <p:sldId id="384" r:id="rId50"/>
    <p:sldId id="385" r:id="rId51"/>
    <p:sldId id="386" r:id="rId52"/>
    <p:sldId id="387" r:id="rId53"/>
    <p:sldId id="391" r:id="rId54"/>
    <p:sldId id="393" r:id="rId55"/>
    <p:sldId id="394" r:id="rId56"/>
    <p:sldId id="408" r:id="rId57"/>
    <p:sldId id="431" r:id="rId58"/>
    <p:sldId id="409" r:id="rId59"/>
    <p:sldId id="421" r:id="rId60"/>
    <p:sldId id="424" r:id="rId61"/>
    <p:sldId id="422" r:id="rId62"/>
    <p:sldId id="432" r:id="rId63"/>
    <p:sldId id="425" r:id="rId64"/>
    <p:sldId id="423" r:id="rId6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2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64" autoAdjust="0"/>
    <p:restoredTop sz="91449" autoAdjust="0"/>
  </p:normalViewPr>
  <p:slideViewPr>
    <p:cSldViewPr snapToGrid="0" snapToObjects="1" showGuides="1">
      <p:cViewPr varScale="1">
        <p:scale>
          <a:sx n="135" d="100"/>
          <a:sy n="135" d="100"/>
        </p:scale>
        <p:origin x="3072" y="168"/>
      </p:cViewPr>
      <p:guideLst>
        <p:guide orient="horz" pos="1416"/>
        <p:guide pos="2879"/>
      </p:guideLst>
    </p:cSldViewPr>
  </p:slideViewPr>
  <p:outlineViewPr>
    <p:cViewPr>
      <p:scale>
        <a:sx n="33" d="100"/>
        <a:sy n="33" d="100"/>
      </p:scale>
      <p:origin x="0" y="-100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tiff>
</file>

<file path=ppt/media/image2.jpe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193F8E-D44C-E748-896D-6CCDFE62C711}" type="datetimeFigureOut">
              <a:rPr lang="en-US" smtClean="0"/>
              <a:t>3/2/16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FA6627-5FF8-454A-801C-A45D9551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830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600" dirty="0" smtClean="0"/>
              <a:t>Even though WAITALL is semantically equivalent to loop of WAITs, an implementation may have to scan/choose whether to use an optimized plural implementation or have to split it out into a sequence of WAITs.</a:t>
            </a:r>
          </a:p>
          <a:p>
            <a:pPr algn="l"/>
            <a:endParaRPr lang="en-US" sz="1600" dirty="0" smtClean="0"/>
          </a:p>
          <a:p>
            <a:pPr algn="l"/>
            <a:r>
              <a:rPr lang="en-US" sz="1600" dirty="0" smtClean="0"/>
              <a:t>Plus: what does it mean if multiple sessions have different thread levels and we WAITALL on requests from them?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FA6627-5FF8-454A-801C-A45D955178E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75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ysClr val="windowText" lastClr="000000"/>
                </a:solidFill>
              </a:rPr>
              <a:t>NOTE:</a:t>
            </a:r>
            <a:r>
              <a:rPr lang="en-US" baseline="0" dirty="0" smtClean="0">
                <a:solidFill>
                  <a:sysClr val="windowText" lastClr="000000"/>
                </a:solidFill>
              </a:rPr>
              <a:t> H</a:t>
            </a:r>
            <a:r>
              <a:rPr lang="en-US" dirty="0" smtClean="0">
                <a:solidFill>
                  <a:sysClr val="windowText" lastClr="000000"/>
                </a:solidFill>
              </a:rPr>
              <a:t>andle </a:t>
            </a:r>
            <a:r>
              <a:rPr lang="en-US" dirty="0" err="1" smtClean="0">
                <a:solidFill>
                  <a:sysClr val="windowText" lastClr="000000"/>
                </a:solidFill>
              </a:rPr>
              <a:t>xfer</a:t>
            </a:r>
            <a:r>
              <a:rPr lang="en-US" dirty="0" smtClean="0">
                <a:solidFill>
                  <a:sysClr val="windowText" lastClr="000000"/>
                </a:solidFill>
              </a:rPr>
              <a:t> functions need to be high performance, too.  We convinced ourselves that this is still implementable: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ysClr val="windowText" lastClr="000000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ysClr val="windowText" lastClr="000000"/>
                </a:solidFill>
              </a:rPr>
              <a:t>MPICH-like implementations: no issue.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ysClr val="windowText" lastClr="000000"/>
                </a:solidFill>
              </a:rPr>
              <a:t>OMPI-like implementation: can have an initial table that is all the pre-defined f2c lookups. Upon first user handle creation, </a:t>
            </a:r>
            <a:r>
              <a:rPr lang="en-US" dirty="0" err="1" smtClean="0">
                <a:solidFill>
                  <a:sysClr val="windowText" lastClr="000000"/>
                </a:solidFill>
              </a:rPr>
              <a:t>alloc</a:t>
            </a:r>
            <a:r>
              <a:rPr lang="en-US" dirty="0" smtClean="0">
                <a:solidFill>
                  <a:sysClr val="windowText" lastClr="000000"/>
                </a:solidFill>
              </a:rPr>
              <a:t> a new table (and re-</a:t>
            </a:r>
            <a:r>
              <a:rPr lang="en-US" dirty="0" err="1" smtClean="0">
                <a:solidFill>
                  <a:sysClr val="windowText" lastClr="000000"/>
                </a:solidFill>
              </a:rPr>
              <a:t>alloc</a:t>
            </a:r>
            <a:r>
              <a:rPr lang="en-US" dirty="0" smtClean="0">
                <a:solidFill>
                  <a:sysClr val="windowText" lastClr="000000"/>
                </a:solidFill>
              </a:rPr>
              <a:t> every time you need to grow after that).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FA6627-5FF8-454A-801C-A45D955178EE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71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077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949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4870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703" y="381003"/>
            <a:ext cx="8588861" cy="889415"/>
          </a:xfrm>
        </p:spPr>
        <p:txBody>
          <a:bodyPr vert="horz" lIns="89606" tIns="44804" rIns="83206" bIns="44804" rtlCol="0" anchor="b" anchorCtr="0">
            <a:noAutofit/>
          </a:bodyPr>
          <a:lstStyle>
            <a:lvl1pPr algn="l" defTabSz="64004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A5C7"/>
                    </a:gs>
                    <a:gs pos="44000">
                      <a:srgbClr val="00B0F0"/>
                    </a:gs>
                    <a:gs pos="100000">
                      <a:srgbClr val="00519A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29702" y="1344168"/>
            <a:ext cx="8578850" cy="4523232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840"/>
              </a:spcBef>
              <a:defRPr sz="2200">
                <a:solidFill>
                  <a:srgbClr val="0E243E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840"/>
              </a:spcBef>
              <a:defRPr>
                <a:solidFill>
                  <a:srgbClr val="0E243E"/>
                </a:solidFill>
                <a:latin typeface="+mj-lt"/>
              </a:defRPr>
            </a:lvl2pPr>
            <a:lvl3pPr>
              <a:spcBef>
                <a:spcPts val="840"/>
              </a:spcBef>
              <a:defRPr sz="1500">
                <a:solidFill>
                  <a:srgbClr val="0E243E"/>
                </a:solidFill>
                <a:latin typeface="+mj-lt"/>
              </a:defRPr>
            </a:lvl3pPr>
            <a:lvl4pPr>
              <a:spcBef>
                <a:spcPts val="840"/>
              </a:spcBef>
              <a:defRPr>
                <a:solidFill>
                  <a:srgbClr val="0E243E"/>
                </a:solidFill>
                <a:latin typeface="+mj-lt"/>
              </a:defRPr>
            </a:lvl4pPr>
            <a:lvl5pPr>
              <a:spcBef>
                <a:spcPts val="840"/>
              </a:spcBef>
              <a:defRPr>
                <a:solidFill>
                  <a:srgbClr val="0E243E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29702" y="6062120"/>
            <a:ext cx="8412480" cy="276999"/>
          </a:xfrm>
        </p:spPr>
        <p:txBody>
          <a:bodyPr vert="horz" wrap="square" lIns="91412" tIns="45707" rIns="91412" bIns="45707" rtlCol="0" anchor="b" anchorCtr="0">
            <a:noAutofit/>
          </a:bodyPr>
          <a:lstStyle>
            <a:lvl1pPr marL="0" indent="0" algn="l" defTabSz="804623">
              <a:lnSpc>
                <a:spcPct val="90000"/>
              </a:lnSpc>
              <a:spcBef>
                <a:spcPct val="50000"/>
              </a:spcBef>
              <a:buNone/>
              <a:defRPr lang="en-US" sz="1200" kern="1200" dirty="0" smtClean="0">
                <a:solidFill>
                  <a:srgbClr val="0E243E"/>
                </a:solidFill>
                <a:latin typeface="+mj-lt"/>
                <a:ea typeface="+mn-ea"/>
                <a:cs typeface="+mn-cs"/>
              </a:defRPr>
            </a:lvl1pPr>
            <a:lvl2pPr>
              <a:buFont typeface="Arial" pitchFamily="34" charset="0"/>
              <a:buNone/>
              <a:defRPr sz="1400"/>
            </a:lvl2pPr>
            <a:lvl3pPr>
              <a:buFont typeface="Arial" pitchFamily="34" charset="0"/>
              <a:buNone/>
              <a:defRPr sz="1400"/>
            </a:lvl3pPr>
            <a:lvl4pPr>
              <a:buFont typeface="Arial" pitchFamily="34" charset="0"/>
              <a:buNone/>
              <a:defRPr sz="1400"/>
            </a:lvl4pPr>
            <a:lvl5pPr>
              <a:buFont typeface="Arial" pitchFamily="34" charset="0"/>
              <a:buNone/>
              <a:defRPr sz="1400"/>
            </a:lvl5pPr>
          </a:lstStyle>
          <a:p>
            <a:pPr marL="228530" lvl="0" indent="-228530" algn="l" defTabSz="804623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 smtClean="0"/>
              <a:t>Source: Placeholder for Notes Is 12 Points</a:t>
            </a:r>
          </a:p>
        </p:txBody>
      </p:sp>
    </p:spTree>
    <p:extLst>
      <p:ext uri="{BB962C8B-B14F-4D97-AF65-F5344CB8AC3E}">
        <p14:creationId xmlns:p14="http://schemas.microsoft.com/office/powerpoint/2010/main" val="115562610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ttom title_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9702" y="5635333"/>
            <a:ext cx="8558698" cy="633113"/>
          </a:xfrm>
        </p:spPr>
        <p:txBody>
          <a:bodyPr vert="horz" lIns="89606" tIns="44804" rIns="83206" bIns="44804" rtlCol="0" anchor="b" anchorCtr="0">
            <a:noAutofit/>
          </a:bodyPr>
          <a:lstStyle>
            <a:lvl1pPr algn="l" defTabSz="64004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A5C7"/>
                    </a:gs>
                    <a:gs pos="44000">
                      <a:srgbClr val="00B0F0"/>
                    </a:gs>
                    <a:gs pos="100000">
                      <a:srgbClr val="00519A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Slide Title Goes Here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9703" y="825500"/>
            <a:ext cx="4294673" cy="4419600"/>
          </a:xfrm>
        </p:spPr>
        <p:txBody>
          <a:bodyPr anchor="ctr" anchorCtr="0">
            <a:noAutofit/>
          </a:bodyPr>
          <a:lstStyle>
            <a:lvl1pPr marL="0" indent="0" algn="l" defTabSz="914127" rtl="0" eaLnBrk="1" latinLnBrk="0" hangingPunct="1">
              <a:lnSpc>
                <a:spcPct val="95000"/>
              </a:lnSpc>
              <a:spcBef>
                <a:spcPct val="0"/>
              </a:spcBef>
              <a:buFontTx/>
              <a:buNone/>
              <a:defRPr lang="en-US" sz="2400" b="0" kern="1200" spc="0" baseline="0" dirty="0" smtClean="0">
                <a:solidFill>
                  <a:srgbClr val="0E243E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Simple text goes here and can wrap to accommodate more lines of information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4648200" y="1115060"/>
            <a:ext cx="4114800" cy="384048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7" rIns="91412" bIns="45707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8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4648200" y="1115060"/>
            <a:ext cx="4114800" cy="3840480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  <a:miter lim="800000"/>
          </a:ln>
          <a:effectLst>
            <a:outerShdw blurRad="190500" dist="1270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12" tIns="45707" rIns="91412" bIns="45707" rtlCol="0" anchor="ctr" anchorCtr="0">
            <a:noAutofit/>
          </a:bodyPr>
          <a:lstStyle>
            <a:lvl1pPr marL="228530" indent="-228530" algn="ctr" defTabSz="914127" rtl="0" eaLnBrk="1" latinLnBrk="0" hangingPunct="1">
              <a:lnSpc>
                <a:spcPct val="95000"/>
              </a:lnSpc>
              <a:spcBef>
                <a:spcPts val="1440"/>
              </a:spcBef>
              <a:buClr>
                <a:schemeClr val="tx1"/>
              </a:buClr>
              <a:buSzPct val="90000"/>
              <a:buFontTx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 smtClean="0"/>
              <a:t>Insert photo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23934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3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27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77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63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682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453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562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416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99E59-EC3E-FB40-8490-5CCC3B043648}" type="datetimeFigureOut">
              <a:rPr lang="en-US" smtClean="0"/>
              <a:t>3/2/16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45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make MPI Awesome:</a:t>
            </a:r>
            <a:br>
              <a:rPr lang="en-US" dirty="0" smtClean="0"/>
            </a:br>
            <a:r>
              <a:rPr lang="en-US" dirty="0" smtClean="0"/>
              <a:t>MPI Sessions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8550" y="3893345"/>
            <a:ext cx="6943725" cy="188595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Follow-on to Jeff’s crazy thoughts discussed in Bordeaux</a:t>
            </a:r>
          </a:p>
          <a:p>
            <a:endParaRPr lang="en-US" dirty="0" smtClean="0"/>
          </a:p>
          <a:p>
            <a:r>
              <a:rPr lang="en-US" dirty="0" smtClean="0"/>
              <a:t>Random group of people who have been talking about this stuff:</a:t>
            </a:r>
          </a:p>
          <a:p>
            <a:r>
              <a:rPr lang="en-US" dirty="0" smtClean="0"/>
              <a:t>Wesley Bland, Ryan Grant, Dan Holmes, Kathryn </a:t>
            </a:r>
            <a:r>
              <a:rPr lang="en-US" dirty="0" err="1" smtClean="0"/>
              <a:t>Mohror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Martin Schulz, Anthony </a:t>
            </a:r>
            <a:r>
              <a:rPr lang="en-US" dirty="0" err="1" smtClean="0"/>
              <a:t>Skjellum</a:t>
            </a:r>
            <a:r>
              <a:rPr lang="en-US" dirty="0" smtClean="0"/>
              <a:t>, Jeff Squyres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256862" y="1439698"/>
            <a:ext cx="665054" cy="830997"/>
            <a:chOff x="5256862" y="1439698"/>
            <a:chExt cx="665054" cy="830997"/>
          </a:xfrm>
        </p:grpSpPr>
        <p:sp>
          <p:nvSpPr>
            <p:cNvPr id="4" name="TextBox 3"/>
            <p:cNvSpPr txBox="1"/>
            <p:nvPr/>
          </p:nvSpPr>
          <p:spPr>
            <a:xfrm rot="11486230">
              <a:off x="5386449" y="1439698"/>
              <a:ext cx="40588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eworthy Light" charset="0"/>
                  <a:ea typeface="Noteworthy Light" charset="0"/>
                  <a:cs typeface="Noteworthy Light" charset="0"/>
                </a:rPr>
                <a:t>^</a:t>
              </a:r>
              <a:endParaRPr 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Noteworthy Light" charset="0"/>
                <a:ea typeface="Noteworthy Light" charset="0"/>
                <a:cs typeface="Noteworthy Light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 rot="556314">
              <a:off x="5256862" y="1806057"/>
              <a:ext cx="6650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eworthy Light" charset="0"/>
                  <a:ea typeface="Noteworthy Light" charset="0"/>
                  <a:cs typeface="Noteworthy Light" charset="0"/>
                </a:rPr>
                <a:t>more</a:t>
              </a:r>
              <a:endPara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eworthy Light" charset="0"/>
                <a:ea typeface="Noteworthy Light" charset="0"/>
                <a:cs typeface="Noteworthy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2329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concept: “session”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6703"/>
          </a:xfrm>
        </p:spPr>
        <p:txBody>
          <a:bodyPr>
            <a:normAutofit/>
          </a:bodyPr>
          <a:lstStyle/>
          <a:p>
            <a:r>
              <a:rPr lang="en-US" dirty="0" smtClean="0"/>
              <a:t>A local handle to the MPI library</a:t>
            </a:r>
          </a:p>
          <a:p>
            <a:pPr lvl="1"/>
            <a:r>
              <a:rPr lang="en-US" dirty="0" smtClean="0"/>
              <a:t>Implementation intent: lightweight / uses very few resources</a:t>
            </a:r>
          </a:p>
          <a:p>
            <a:pPr lvl="1"/>
            <a:r>
              <a:rPr lang="en-US" dirty="0" smtClean="0"/>
              <a:t>Can also cache some local state</a:t>
            </a:r>
          </a:p>
          <a:p>
            <a:r>
              <a:rPr lang="en-US" dirty="0" smtClean="0"/>
              <a:t>Can have multiple sessions in an MPI process</a:t>
            </a:r>
          </a:p>
          <a:p>
            <a:pPr lvl="1"/>
            <a:r>
              <a:rPr lang="en-US" dirty="0" err="1" smtClean="0"/>
              <a:t>MPI_Session_init</a:t>
            </a:r>
            <a:r>
              <a:rPr lang="en-US" dirty="0" smtClean="0"/>
              <a:t>(…, &amp;session);</a:t>
            </a:r>
          </a:p>
          <a:p>
            <a:pPr lvl="1"/>
            <a:r>
              <a:rPr lang="en-US" dirty="0" err="1" smtClean="0"/>
              <a:t>MPI_Session_finalize</a:t>
            </a:r>
            <a:r>
              <a:rPr lang="en-US" dirty="0" smtClean="0"/>
              <a:t>(…, &amp;session);</a:t>
            </a:r>
          </a:p>
        </p:txBody>
      </p:sp>
    </p:spTree>
    <p:extLst>
      <p:ext uri="{BB962C8B-B14F-4D97-AF65-F5344CB8AC3E}">
        <p14:creationId xmlns:p14="http://schemas.microsoft.com/office/powerpoint/2010/main" val="203118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 Session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5742" y="2171290"/>
            <a:ext cx="7480710" cy="421148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MPI Process</a:t>
            </a:r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/>
          </a:p>
        </p:txBody>
      </p:sp>
      <p:sp>
        <p:nvSpPr>
          <p:cNvPr id="6" name="Rounded Rectangle 5"/>
          <p:cNvSpPr/>
          <p:nvPr/>
        </p:nvSpPr>
        <p:spPr>
          <a:xfrm>
            <a:off x="1237227" y="3129932"/>
            <a:ext cx="3007033" cy="194187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ocean library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MPI_SESSION_INIT(…)</a:t>
            </a:r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863690" y="3129931"/>
            <a:ext cx="3007033" cy="1941871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atmosphere library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MPI_SESSION_INIT(…)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237227" y="5260258"/>
            <a:ext cx="6633496" cy="100043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MPI library</a:t>
            </a:r>
          </a:p>
        </p:txBody>
      </p:sp>
    </p:spTree>
    <p:extLst>
      <p:ext uri="{BB962C8B-B14F-4D97-AF65-F5344CB8AC3E}">
        <p14:creationId xmlns:p14="http://schemas.microsoft.com/office/powerpoint/2010/main" val="242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 Session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5742" y="2171290"/>
            <a:ext cx="7480710" cy="421148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MPI Process</a:t>
            </a:r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/>
          </a:p>
        </p:txBody>
      </p:sp>
      <p:sp>
        <p:nvSpPr>
          <p:cNvPr id="6" name="Rounded Rectangle 5"/>
          <p:cNvSpPr/>
          <p:nvPr/>
        </p:nvSpPr>
        <p:spPr>
          <a:xfrm>
            <a:off x="1237227" y="3129932"/>
            <a:ext cx="3007033" cy="194187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ocean library</a:t>
            </a:r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863690" y="3129931"/>
            <a:ext cx="3007033" cy="1941871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atmosphere library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237227" y="5260258"/>
            <a:ext cx="6633496" cy="100043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MPI library</a:t>
            </a:r>
          </a:p>
        </p:txBody>
      </p:sp>
      <p:sp>
        <p:nvSpPr>
          <p:cNvPr id="9" name="Rectangle 8"/>
          <p:cNvSpPr/>
          <p:nvPr/>
        </p:nvSpPr>
        <p:spPr>
          <a:xfrm>
            <a:off x="2580968" y="4391742"/>
            <a:ext cx="975032" cy="14420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ocean session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412661" y="4391742"/>
            <a:ext cx="975032" cy="1442064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atmos-phere</a:t>
            </a:r>
            <a:r>
              <a:rPr lang="en-US" dirty="0" smtClean="0"/>
              <a:t> session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27742" y="1466645"/>
            <a:ext cx="4403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Unique handles to the underlying MPI library</a:t>
            </a:r>
            <a:endParaRPr lang="en-US" dirty="0"/>
          </a:p>
        </p:txBody>
      </p:sp>
      <p:cxnSp>
        <p:nvCxnSpPr>
          <p:cNvPr id="11" name="Straight Arrow Connector 10"/>
          <p:cNvCxnSpPr>
            <a:endCxn id="9" idx="0"/>
          </p:cNvCxnSpPr>
          <p:nvPr/>
        </p:nvCxnSpPr>
        <p:spPr>
          <a:xfrm>
            <a:off x="1515806" y="1835977"/>
            <a:ext cx="1552678" cy="255576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10" idx="0"/>
          </p:cNvCxnSpPr>
          <p:nvPr/>
        </p:nvCxnSpPr>
        <p:spPr>
          <a:xfrm>
            <a:off x="4014839" y="1835977"/>
            <a:ext cx="1885338" cy="255576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Initialize / finalize a session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3090"/>
          </a:xfrm>
        </p:spPr>
        <p:txBody>
          <a:bodyPr>
            <a:normAutofit/>
          </a:bodyPr>
          <a:lstStyle/>
          <a:p>
            <a:r>
              <a:rPr lang="en-US" dirty="0" err="1" smtClean="0"/>
              <a:t>MPI_Session_init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MPI_Info</a:t>
            </a:r>
            <a:r>
              <a:rPr lang="en-US" dirty="0" smtClean="0"/>
              <a:t> info,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IN </a:t>
            </a:r>
            <a:r>
              <a:rPr lang="en-US" dirty="0" err="1" smtClean="0">
                <a:solidFill>
                  <a:srgbClr val="000000"/>
                </a:solidFill>
              </a:rPr>
              <a:t>MPI_Errhandler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errhandler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MPI_Session</a:t>
            </a:r>
            <a:r>
              <a:rPr lang="en-US" dirty="0" smtClean="0"/>
              <a:t> *session)</a:t>
            </a:r>
          </a:p>
          <a:p>
            <a:endParaRPr lang="en-US" dirty="0" smtClean="0"/>
          </a:p>
          <a:p>
            <a:r>
              <a:rPr lang="en-US" dirty="0" err="1" smtClean="0"/>
              <a:t>MPI_Session_finalize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INOUT </a:t>
            </a:r>
            <a:r>
              <a:rPr lang="en-US" dirty="0" err="1" smtClean="0"/>
              <a:t>MPI_Session</a:t>
            </a:r>
            <a:r>
              <a:rPr lang="en-US" dirty="0" smtClean="0"/>
              <a:t> *session)</a:t>
            </a:r>
          </a:p>
          <a:p>
            <a:endParaRPr lang="en-US" dirty="0"/>
          </a:p>
          <a:p>
            <a:r>
              <a:rPr lang="en-US" dirty="0" smtClean="0"/>
              <a:t>Parameters described in next slides</a:t>
            </a:r>
            <a:r>
              <a:rPr lang="is-IS" dirty="0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0539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</a:t>
            </a:r>
            <a:r>
              <a:rPr lang="en-US" dirty="0" err="1" smtClean="0"/>
              <a:t>init</a:t>
            </a:r>
            <a:r>
              <a:rPr lang="en-US" dirty="0" smtClean="0"/>
              <a:t> </a:t>
            </a:r>
            <a:r>
              <a:rPr lang="en-US" dirty="0" err="1" smtClean="0"/>
              <a:t>params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Info: For future expansion</a:t>
            </a:r>
          </a:p>
          <a:p>
            <a:r>
              <a:rPr lang="en-US" dirty="0" err="1" smtClean="0"/>
              <a:t>Errhandler</a:t>
            </a:r>
            <a:r>
              <a:rPr lang="en-US" dirty="0" smtClean="0"/>
              <a:t>: to be invoked if MPI_SESSION_INIT errors</a:t>
            </a:r>
            <a:endParaRPr lang="en-US" dirty="0"/>
          </a:p>
          <a:p>
            <a:pPr lvl="1"/>
            <a:r>
              <a:rPr lang="en-US" dirty="0" smtClean="0"/>
              <a:t>Likely need a new type of </a:t>
            </a:r>
            <a:r>
              <a:rPr lang="en-US" dirty="0" err="1" smtClean="0"/>
              <a:t>errhandler</a:t>
            </a:r>
            <a:endParaRPr lang="en-US" dirty="0" smtClean="0"/>
          </a:p>
          <a:p>
            <a:pPr lvl="2"/>
            <a:r>
              <a:rPr lang="is-IS" dirty="0" smtClean="0"/>
              <a:t>…or a generic errhandler</a:t>
            </a:r>
          </a:p>
          <a:p>
            <a:pPr lvl="2"/>
            <a:r>
              <a:rPr lang="is-IS" dirty="0" smtClean="0"/>
              <a:t>FT working is discussing exactly this topic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0125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 Session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5742" y="1744587"/>
            <a:ext cx="7480710" cy="421148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MPI Process</a:t>
            </a:r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/>
          </a:p>
        </p:txBody>
      </p:sp>
      <p:sp>
        <p:nvSpPr>
          <p:cNvPr id="6" name="Rounded Rectangle 5"/>
          <p:cNvSpPr/>
          <p:nvPr/>
        </p:nvSpPr>
        <p:spPr>
          <a:xfrm>
            <a:off x="1237227" y="2703229"/>
            <a:ext cx="3007033" cy="194187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ocean library</a:t>
            </a:r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896466" y="2703228"/>
            <a:ext cx="3007033" cy="1941871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dirty="0" smtClean="0"/>
              <a:t>tmosphere library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237227" y="4833555"/>
            <a:ext cx="6633496" cy="100043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MPI library</a:t>
            </a:r>
          </a:p>
        </p:txBody>
      </p:sp>
      <p:sp>
        <p:nvSpPr>
          <p:cNvPr id="9" name="Rectangle 8"/>
          <p:cNvSpPr/>
          <p:nvPr/>
        </p:nvSpPr>
        <p:spPr>
          <a:xfrm>
            <a:off x="2539891" y="3965039"/>
            <a:ext cx="1163602" cy="171309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ocean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Errors return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412660" y="3965039"/>
            <a:ext cx="1150371" cy="1713090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atmos-phere</a:t>
            </a:r>
            <a:endParaRPr lang="en-US" dirty="0" smtClean="0"/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Errors abort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3479" y="3423626"/>
            <a:ext cx="7849418" cy="3693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Unique </a:t>
            </a:r>
            <a:r>
              <a:rPr lang="en-US" dirty="0" err="1" smtClean="0"/>
              <a:t>errhandlers</a:t>
            </a:r>
            <a:r>
              <a:rPr lang="en-US" dirty="0" smtClean="0"/>
              <a:t>, info, local state, etc.</a:t>
            </a:r>
            <a:endParaRPr lang="en-US" dirty="0"/>
          </a:p>
        </p:txBody>
      </p:sp>
      <p:cxnSp>
        <p:nvCxnSpPr>
          <p:cNvPr id="12" name="Curved Connector 11"/>
          <p:cNvCxnSpPr>
            <a:stCxn id="3" idx="2"/>
            <a:endCxn id="9" idx="3"/>
          </p:cNvCxnSpPr>
          <p:nvPr/>
        </p:nvCxnSpPr>
        <p:spPr>
          <a:xfrm rot="5400000">
            <a:off x="3611528" y="3884924"/>
            <a:ext cx="1028626" cy="844695"/>
          </a:xfrm>
          <a:prstGeom prst="curvedConnector2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3" idx="2"/>
            <a:endCxn id="10" idx="1"/>
          </p:cNvCxnSpPr>
          <p:nvPr/>
        </p:nvCxnSpPr>
        <p:spPr>
          <a:xfrm rot="16200000" flipH="1">
            <a:off x="4466111" y="3875035"/>
            <a:ext cx="1028626" cy="864472"/>
          </a:xfrm>
          <a:prstGeom prst="curvedConnector2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97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Great. I have a session.</a:t>
            </a:r>
            <a:br>
              <a:rPr lang="en-US" dirty="0" smtClean="0"/>
            </a:br>
            <a:r>
              <a:rPr lang="en-US" dirty="0" smtClean="0"/>
              <a:t>Now what?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260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Fair warning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The MPI runtime has long-since been a bastard stepchild</a:t>
            </a:r>
          </a:p>
          <a:p>
            <a:pPr lvl="1"/>
            <a:r>
              <a:rPr lang="en-US" dirty="0" smtClean="0"/>
              <a:t>Barely acknowledged in the standard</a:t>
            </a:r>
          </a:p>
          <a:p>
            <a:pPr lvl="1"/>
            <a:r>
              <a:rPr lang="en-US" dirty="0" smtClean="0"/>
              <a:t>Mainly in the form of non-normative suggestions</a:t>
            </a:r>
          </a:p>
          <a:p>
            <a:endParaRPr lang="en-US" i="1" dirty="0" smtClean="0"/>
          </a:p>
          <a:p>
            <a:r>
              <a:rPr lang="en-US" i="1" dirty="0" smtClean="0"/>
              <a:t>It’s time to change that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512" y="1521618"/>
            <a:ext cx="3143250" cy="473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6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General scheme:</a:t>
            </a:r>
          </a:p>
          <a:p>
            <a:pPr lvl="1"/>
            <a:r>
              <a:rPr lang="en-US" dirty="0" smtClean="0"/>
              <a:t>Query the underlying run-time system</a:t>
            </a:r>
          </a:p>
          <a:p>
            <a:pPr lvl="2"/>
            <a:r>
              <a:rPr lang="en-US" dirty="0" smtClean="0"/>
              <a:t>Get a “set” of processes</a:t>
            </a:r>
          </a:p>
          <a:p>
            <a:pPr lvl="1"/>
            <a:r>
              <a:rPr lang="en-US" dirty="0" smtClean="0"/>
              <a:t>Determine the processes you want</a:t>
            </a:r>
          </a:p>
          <a:p>
            <a:pPr lvl="2"/>
            <a:r>
              <a:rPr lang="en-US" dirty="0" smtClean="0"/>
              <a:t>Create an </a:t>
            </a:r>
            <a:r>
              <a:rPr lang="en-US" dirty="0" err="1" smtClean="0"/>
              <a:t>MPI_Group</a:t>
            </a:r>
            <a:endParaRPr lang="en-US" dirty="0" smtClean="0"/>
          </a:p>
          <a:p>
            <a:pPr lvl="1"/>
            <a:r>
              <a:rPr lang="en-US" dirty="0" smtClean="0"/>
              <a:t>Create a communicator with just those processes</a:t>
            </a:r>
          </a:p>
          <a:p>
            <a:pPr lvl="2"/>
            <a:r>
              <a:rPr lang="en-US" dirty="0" smtClean="0"/>
              <a:t>Create an </a:t>
            </a:r>
            <a:r>
              <a:rPr lang="en-US" dirty="0" err="1" smtClean="0"/>
              <a:t>MPI_Comm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693789" y="2681532"/>
            <a:ext cx="2394408" cy="7309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 runtime</a:t>
            </a:r>
            <a:br>
              <a:rPr lang="en-US" dirty="0" smtClean="0"/>
            </a:br>
            <a:r>
              <a:rPr lang="en-US" dirty="0" smtClean="0"/>
              <a:t>for set of processes</a:t>
            </a:r>
            <a:endParaRPr lang="en-US" dirty="0"/>
          </a:p>
        </p:txBody>
      </p:sp>
      <p:cxnSp>
        <p:nvCxnSpPr>
          <p:cNvPr id="7" name="Straight Arrow Connector 6"/>
          <p:cNvCxnSpPr>
            <a:stCxn id="5" idx="2"/>
            <a:endCxn id="16" idx="0"/>
          </p:cNvCxnSpPr>
          <p:nvPr/>
        </p:nvCxnSpPr>
        <p:spPr>
          <a:xfrm>
            <a:off x="6890993" y="3412501"/>
            <a:ext cx="0" cy="4647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6" idx="2"/>
            <a:endCxn id="19" idx="0"/>
          </p:cNvCxnSpPr>
          <p:nvPr/>
        </p:nvCxnSpPr>
        <p:spPr>
          <a:xfrm>
            <a:off x="6890993" y="4608246"/>
            <a:ext cx="0" cy="4713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693789" y="3877277"/>
            <a:ext cx="2394408" cy="7309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MPI_Group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5693789" y="5079586"/>
            <a:ext cx="2394408" cy="7309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MPI_Comm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693789" y="1434252"/>
            <a:ext cx="2394408" cy="7309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MPI_Session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21" idx="2"/>
            <a:endCxn id="5" idx="0"/>
          </p:cNvCxnSpPr>
          <p:nvPr/>
        </p:nvCxnSpPr>
        <p:spPr>
          <a:xfrm>
            <a:off x="6890993" y="2165221"/>
            <a:ext cx="0" cy="5163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62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Runtime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Expose 2 concepts to MPI from the runtime: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</a:t>
            </a:r>
            <a:r>
              <a:rPr lang="en-US" dirty="0" smtClean="0"/>
              <a:t>tatic sets of processes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Each set caches (</a:t>
            </a:r>
            <a:r>
              <a:rPr lang="en-US" dirty="0" err="1" smtClean="0"/>
              <a:t>key,value</a:t>
            </a:r>
            <a:r>
              <a:rPr lang="en-US" dirty="0" smtClean="0"/>
              <a:t>) string tuples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984182" y="3431358"/>
            <a:ext cx="5172462" cy="3126604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These slides only discuss </a:t>
            </a:r>
            <a:r>
              <a:rPr lang="en-US" i="1" u="sng" dirty="0" smtClean="0">
                <a:solidFill>
                  <a:schemeClr val="tx1"/>
                </a:solidFill>
              </a:rPr>
              <a:t>static</a:t>
            </a:r>
            <a:r>
              <a:rPr lang="en-US" dirty="0" smtClean="0">
                <a:solidFill>
                  <a:schemeClr val="tx1"/>
                </a:solidFill>
              </a:rPr>
              <a:t> sets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(unchanged for the life of the process).</a:t>
            </a:r>
          </a:p>
          <a:p>
            <a:pPr algn="ctr"/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However, there are several useful scenarios that involve </a:t>
            </a:r>
            <a:r>
              <a:rPr lang="en-US" i="1" u="sng" dirty="0" smtClean="0">
                <a:solidFill>
                  <a:schemeClr val="tx1"/>
                </a:solidFill>
              </a:rPr>
              <a:t>dynamic</a:t>
            </a:r>
            <a:r>
              <a:rPr lang="en-US" dirty="0" smtClean="0">
                <a:solidFill>
                  <a:schemeClr val="tx1"/>
                </a:solidFill>
              </a:rPr>
              <a:t> membership of sets over time.  More discussion needs to occur for these scenarios.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For the purposes of these slides,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just consider </a:t>
            </a:r>
            <a:r>
              <a:rPr lang="en-US" i="1" u="sng" dirty="0" smtClean="0">
                <a:solidFill>
                  <a:schemeClr val="tx1"/>
                </a:solidFill>
              </a:rPr>
              <a:t>static</a:t>
            </a:r>
            <a:r>
              <a:rPr lang="en-US" dirty="0" smtClean="0">
                <a:solidFill>
                  <a:schemeClr val="tx1"/>
                </a:solidFill>
              </a:rPr>
              <a:t> sets.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25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want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Any thread (e.g., library) can use MPI any time it wants</a:t>
            </a:r>
          </a:p>
          <a:p>
            <a:r>
              <a:rPr lang="en-US" sz="2400" dirty="0" smtClean="0"/>
              <a:t>But still be able to totally clean up MPI if/when desired</a:t>
            </a:r>
          </a:p>
          <a:p>
            <a:r>
              <a:rPr lang="en-US" sz="2400" dirty="0" smtClean="0"/>
              <a:t>New parameters to initialize the MPI API</a:t>
            </a:r>
            <a:endParaRPr lang="en-US" sz="2400" dirty="0"/>
          </a:p>
        </p:txBody>
      </p:sp>
      <p:sp>
        <p:nvSpPr>
          <p:cNvPr id="5" name="Rounded Rectangle 4"/>
          <p:cNvSpPr/>
          <p:nvPr/>
        </p:nvSpPr>
        <p:spPr>
          <a:xfrm>
            <a:off x="667344" y="2959422"/>
            <a:ext cx="7772400" cy="3708400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5" tIns="45718" rIns="91435" bIns="45718" spcCol="0" rtlCol="0" anchor="ctr"/>
          <a:lstStyle/>
          <a:p>
            <a:pPr algn="ctr"/>
            <a:r>
              <a:rPr lang="en-US" sz="3600" dirty="0"/>
              <a:t>MPI Process</a:t>
            </a:r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endParaRPr 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2496144" y="3887892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ysClr val="windowText" lastClr="000000"/>
                </a:solidFill>
                <a:latin typeface="Courier"/>
                <a:cs typeface="Courier"/>
              </a:rPr>
              <a:t>// Library 1</a:t>
            </a:r>
          </a:p>
          <a:p>
            <a:r>
              <a:rPr lang="en-US" dirty="0" err="1" smtClean="0">
                <a:solidFill>
                  <a:sysClr val="windowText" lastClr="000000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ysClr val="windowText" lastClr="000000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ysClr val="windowText" lastClr="00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88072" y="387896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"/>
                <a:cs typeface="Courier"/>
              </a:rPr>
              <a:t>// Library 2</a:t>
            </a:r>
          </a:p>
          <a:p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"/>
                <a:cs typeface="Courier"/>
              </a:rPr>
              <a:t>MPI_Init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"/>
                <a:cs typeface="Courier"/>
              </a:rPr>
              <a:t>(…);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"/>
              <a:cs typeface="Courier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34144" y="47628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3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67944" y="46866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4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15344" y="56772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5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29944" y="55248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6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00744" y="58296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7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48544" y="52200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8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05469" y="41024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9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020144" y="4229423"/>
            <a:ext cx="1985442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10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15469" y="5245423"/>
            <a:ext cx="1985442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11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91844" y="3721423"/>
            <a:ext cx="1985442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12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93591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sets of 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Sets are identified by string name</a:t>
            </a:r>
          </a:p>
          <a:p>
            <a:r>
              <a:rPr lang="en-US" dirty="0" smtClean="0"/>
              <a:t>Two sets are mandated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mpi</a:t>
            </a:r>
            <a:r>
              <a:rPr lang="en-US" dirty="0" smtClean="0"/>
              <a:t>://WORLD”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mpi</a:t>
            </a:r>
            <a:r>
              <a:rPr lang="en-US" dirty="0" smtClean="0"/>
              <a:t>://SELF”</a:t>
            </a:r>
          </a:p>
          <a:p>
            <a:r>
              <a:rPr lang="en-US" dirty="0" smtClean="0"/>
              <a:t>Other sets can be defined by the system:</a:t>
            </a:r>
          </a:p>
          <a:p>
            <a:pPr lvl="1"/>
            <a:r>
              <a:rPr lang="en-US" dirty="0" smtClean="0"/>
              <a:t>“location://rack/19”</a:t>
            </a:r>
          </a:p>
          <a:p>
            <a:pPr lvl="1"/>
            <a:r>
              <a:rPr lang="en-US" dirty="0" smtClean="0"/>
              <a:t>“network://leaf-switch/37”</a:t>
            </a:r>
          </a:p>
          <a:p>
            <a:pPr lvl="1"/>
            <a:r>
              <a:rPr lang="en-US" dirty="0" smtClean="0"/>
              <a:t>“arch://x86_64”</a:t>
            </a:r>
          </a:p>
          <a:p>
            <a:pPr lvl="1"/>
            <a:r>
              <a:rPr lang="en-US" dirty="0" smtClean="0"/>
              <a:t>“job://12942”</a:t>
            </a:r>
          </a:p>
          <a:p>
            <a:pPr lvl="1"/>
            <a:r>
              <a:rPr lang="is-IS" dirty="0" smtClean="0"/>
              <a:t>… etc.</a:t>
            </a:r>
          </a:p>
          <a:p>
            <a:r>
              <a:rPr lang="en-US" dirty="0" smtClean="0"/>
              <a:t>Processes can be in more than one set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579269" y="4229100"/>
            <a:ext cx="2928937" cy="143589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These names are implementation-dependent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58602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4335505" y="-11851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843166" y="3573786"/>
            <a:ext cx="1506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</a:t>
            </a:r>
            <a:r>
              <a:rPr lang="en-US" dirty="0" err="1" smtClean="0">
                <a:solidFill>
                  <a:srgbClr val="FF0000"/>
                </a:solidFill>
              </a:rPr>
              <a:t>pi</a:t>
            </a:r>
            <a:r>
              <a:rPr lang="en-US" dirty="0" smtClean="0">
                <a:solidFill>
                  <a:srgbClr val="FF0000"/>
                </a:solidFill>
              </a:rPr>
              <a:t>://WORLD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81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4335505" y="-11851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843166" y="3573786"/>
            <a:ext cx="1506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</a:t>
            </a:r>
            <a:r>
              <a:rPr lang="en-US" dirty="0" err="1" smtClean="0">
                <a:solidFill>
                  <a:srgbClr val="FF0000"/>
                </a:solidFill>
              </a:rPr>
              <a:t>pi</a:t>
            </a:r>
            <a:r>
              <a:rPr lang="en-US" dirty="0" smtClean="0">
                <a:solidFill>
                  <a:srgbClr val="FF0000"/>
                </a:solidFill>
              </a:rPr>
              <a:t>://WORLD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Left Brace 15"/>
          <p:cNvSpPr/>
          <p:nvPr/>
        </p:nvSpPr>
        <p:spPr>
          <a:xfrm rot="5400000">
            <a:off x="4327646" y="-886973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819152" y="2598511"/>
            <a:ext cx="1516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arch://x86_64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2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4335505" y="-11851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843166" y="3573786"/>
            <a:ext cx="1506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</a:t>
            </a:r>
            <a:r>
              <a:rPr lang="en-US" dirty="0" err="1" smtClean="0">
                <a:solidFill>
                  <a:srgbClr val="FF0000"/>
                </a:solidFill>
              </a:rPr>
              <a:t>pi</a:t>
            </a:r>
            <a:r>
              <a:rPr lang="en-US" dirty="0" smtClean="0">
                <a:solidFill>
                  <a:srgbClr val="FF0000"/>
                </a:solidFill>
              </a:rPr>
              <a:t>://WORLD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Left Brace 15"/>
          <p:cNvSpPr/>
          <p:nvPr/>
        </p:nvSpPr>
        <p:spPr>
          <a:xfrm rot="5400000">
            <a:off x="4327646" y="-886973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915425" y="1657780"/>
            <a:ext cx="1309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j</a:t>
            </a:r>
            <a:r>
              <a:rPr lang="en-US" dirty="0" smtClean="0">
                <a:solidFill>
                  <a:srgbClr val="FF0000"/>
                </a:solidFill>
              </a:rPr>
              <a:t>ob://12942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819152" y="2598511"/>
            <a:ext cx="1516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arch://x86_64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Left Brace 18"/>
          <p:cNvSpPr/>
          <p:nvPr/>
        </p:nvSpPr>
        <p:spPr>
          <a:xfrm rot="5400000">
            <a:off x="4319906" y="-1801034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9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545675" y="3777979"/>
            <a:ext cx="504188" cy="804149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96838" y="3263886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</a:t>
            </a:r>
            <a:r>
              <a:rPr lang="en-US" dirty="0" err="1" smtClean="0">
                <a:solidFill>
                  <a:srgbClr val="FF0000"/>
                </a:solidFill>
              </a:rPr>
              <a:t>pi</a:t>
            </a:r>
            <a:r>
              <a:rPr lang="en-US" dirty="0" smtClean="0">
                <a:solidFill>
                  <a:srgbClr val="FF0000"/>
                </a:solidFill>
              </a:rPr>
              <a:t>://SELF</a:t>
            </a:r>
          </a:p>
        </p:txBody>
      </p:sp>
      <p:sp>
        <p:nvSpPr>
          <p:cNvPr id="16" name="Left Brace 15"/>
          <p:cNvSpPr/>
          <p:nvPr/>
        </p:nvSpPr>
        <p:spPr>
          <a:xfrm rot="5400000">
            <a:off x="3072228" y="3777979"/>
            <a:ext cx="504188" cy="804149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723390" y="3263886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mpi</a:t>
            </a:r>
            <a:r>
              <a:rPr lang="en-US" dirty="0">
                <a:solidFill>
                  <a:srgbClr val="FF0000"/>
                </a:solidFill>
              </a:rPr>
              <a:t>://</a:t>
            </a:r>
            <a:r>
              <a:rPr lang="en-US" dirty="0" smtClean="0">
                <a:solidFill>
                  <a:srgbClr val="FF0000"/>
                </a:solidFill>
              </a:rPr>
              <a:t>SELF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Left Brace 17"/>
          <p:cNvSpPr/>
          <p:nvPr/>
        </p:nvSpPr>
        <p:spPr>
          <a:xfrm rot="5400000">
            <a:off x="5598781" y="3777979"/>
            <a:ext cx="504188" cy="804149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249943" y="3263886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mpi</a:t>
            </a:r>
            <a:r>
              <a:rPr lang="en-US" dirty="0">
                <a:solidFill>
                  <a:srgbClr val="FF0000"/>
                </a:solidFill>
              </a:rPr>
              <a:t>://</a:t>
            </a:r>
            <a:r>
              <a:rPr lang="en-US" dirty="0" smtClean="0">
                <a:solidFill>
                  <a:srgbClr val="FF0000"/>
                </a:solidFill>
              </a:rPr>
              <a:t>SELF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Left Brace 19"/>
          <p:cNvSpPr/>
          <p:nvPr/>
        </p:nvSpPr>
        <p:spPr>
          <a:xfrm rot="5400000">
            <a:off x="8125334" y="3777979"/>
            <a:ext cx="504188" cy="804149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7776496" y="3263886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mpi</a:t>
            </a:r>
            <a:r>
              <a:rPr lang="en-US" dirty="0">
                <a:solidFill>
                  <a:srgbClr val="FF0000"/>
                </a:solidFill>
              </a:rPr>
              <a:t>://</a:t>
            </a:r>
            <a:r>
              <a:rPr lang="en-US" dirty="0" smtClean="0">
                <a:solidFill>
                  <a:srgbClr val="FF0000"/>
                </a:solidFill>
              </a:rPr>
              <a:t>SELF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53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1808952" y="2514702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081325" y="3558627"/>
            <a:ext cx="1981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location://rack/self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Left Brace 15"/>
          <p:cNvSpPr/>
          <p:nvPr/>
        </p:nvSpPr>
        <p:spPr>
          <a:xfrm rot="5400000">
            <a:off x="6874058" y="2514702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137004" y="3558627"/>
            <a:ext cx="1981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location://rack/self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190788" y="2582738"/>
            <a:ext cx="18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location://rack/17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Left Brace 17"/>
          <p:cNvSpPr/>
          <p:nvPr/>
        </p:nvSpPr>
        <p:spPr>
          <a:xfrm rot="5400000">
            <a:off x="1870458" y="1641180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194390" y="2582738"/>
            <a:ext cx="18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location://rack/23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Left Brace 19"/>
          <p:cNvSpPr/>
          <p:nvPr/>
        </p:nvSpPr>
        <p:spPr>
          <a:xfrm rot="5400000">
            <a:off x="6874060" y="1641180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8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1808952" y="2514702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373393" y="3558627"/>
            <a:ext cx="1397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</a:t>
            </a:r>
            <a:r>
              <a:rPr lang="en-US" dirty="0" smtClean="0">
                <a:solidFill>
                  <a:srgbClr val="FF0000"/>
                </a:solidFill>
              </a:rPr>
              <a:t>ser://ocean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Left Brace 15"/>
          <p:cNvSpPr/>
          <p:nvPr/>
        </p:nvSpPr>
        <p:spPr>
          <a:xfrm rot="5400000">
            <a:off x="6874058" y="2514702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146399" y="3558627"/>
            <a:ext cx="1962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</a:t>
            </a:r>
            <a:r>
              <a:rPr lang="en-US" dirty="0" smtClean="0">
                <a:solidFill>
                  <a:srgbClr val="FF0000"/>
                </a:solidFill>
              </a:rPr>
              <a:t>ser://atmosphere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7005" y="1962663"/>
            <a:ext cx="90332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mpiexec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\</a:t>
            </a:r>
          </a:p>
          <a:p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  --np 2 --set user://ocean      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ocean.exe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: \</a:t>
            </a:r>
          </a:p>
          <a:p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  --np 2 --set user://atmosphere 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atmosphere.exe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2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Querying the run-time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600200"/>
            <a:ext cx="4436269" cy="4525963"/>
          </a:xfrm>
        </p:spPr>
        <p:txBody>
          <a:bodyPr/>
          <a:lstStyle/>
          <a:p>
            <a:r>
              <a:rPr lang="en-US" dirty="0" err="1" smtClean="0"/>
              <a:t>MPI_Session_get_names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MPI_Session</a:t>
            </a:r>
            <a:r>
              <a:rPr lang="en-US" dirty="0" smtClean="0"/>
              <a:t> session,</a:t>
            </a:r>
          </a:p>
          <a:p>
            <a:pPr lvl="1"/>
            <a:r>
              <a:rPr lang="en-US" dirty="0" smtClean="0"/>
              <a:t>OUT char **</a:t>
            </a:r>
            <a:r>
              <a:rPr lang="en-US" dirty="0" err="1" smtClean="0"/>
              <a:t>set_names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Returns </a:t>
            </a:r>
            <a:r>
              <a:rPr lang="en-US" dirty="0" err="1" smtClean="0"/>
              <a:t>argv</a:t>
            </a:r>
            <a:r>
              <a:rPr lang="en-US" dirty="0" smtClean="0"/>
              <a:t>-style list of \0-terminated names</a:t>
            </a:r>
          </a:p>
          <a:p>
            <a:pPr lvl="1"/>
            <a:r>
              <a:rPr lang="en-US" dirty="0" smtClean="0"/>
              <a:t>Must be freed by caller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783005"/>
              </p:ext>
            </p:extLst>
          </p:nvPr>
        </p:nvGraphicFramePr>
        <p:xfrm>
          <a:off x="4943475" y="2165509"/>
          <a:ext cx="3864769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4769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Example </a:t>
                      </a:r>
                      <a:r>
                        <a:rPr lang="en-US" baseline="0" dirty="0" smtClean="0"/>
                        <a:t>list of set names returned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mpi</a:t>
                      </a:r>
                      <a:r>
                        <a:rPr lang="en-US" dirty="0" smtClean="0"/>
                        <a:t>://WORLD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mpi</a:t>
                      </a:r>
                      <a:r>
                        <a:rPr lang="en-US" dirty="0" smtClean="0"/>
                        <a:t>://SELF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arch://x86_64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location://rack/17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job://12942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user://ocean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785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Values in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set has an associated </a:t>
            </a:r>
            <a:r>
              <a:rPr lang="en-US" dirty="0" err="1" smtClean="0"/>
              <a:t>MPI_Info</a:t>
            </a:r>
            <a:r>
              <a:rPr lang="en-US" dirty="0" smtClean="0"/>
              <a:t> object</a:t>
            </a:r>
          </a:p>
          <a:p>
            <a:r>
              <a:rPr lang="en-US" dirty="0" smtClean="0"/>
              <a:t>One mandated key in each info:</a:t>
            </a:r>
          </a:p>
          <a:p>
            <a:pPr lvl="1"/>
            <a:r>
              <a:rPr lang="en-US" dirty="0" smtClean="0"/>
              <a:t>“size”: number of processes in this set</a:t>
            </a:r>
          </a:p>
          <a:p>
            <a:r>
              <a:rPr lang="en-US" dirty="0" smtClean="0"/>
              <a:t>Runtime may also provide other keys</a:t>
            </a:r>
          </a:p>
          <a:p>
            <a:pPr lvl="1"/>
            <a:r>
              <a:rPr lang="en-US" dirty="0" smtClean="0"/>
              <a:t>Implementation-dependent</a:t>
            </a:r>
          </a:p>
        </p:txBody>
      </p:sp>
    </p:spTree>
    <p:extLst>
      <p:ext uri="{BB962C8B-B14F-4D97-AF65-F5344CB8AC3E}">
        <p14:creationId xmlns:p14="http://schemas.microsoft.com/office/powerpoint/2010/main" val="94977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Querying the run-time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s-IS" dirty="0" smtClean="0"/>
              <a:t>MPI_Session_get_info(</a:t>
            </a:r>
          </a:p>
          <a:p>
            <a:pPr lvl="1"/>
            <a:r>
              <a:rPr lang="is-IS" dirty="0" smtClean="0"/>
              <a:t>IN MPI_Session session,</a:t>
            </a:r>
          </a:p>
          <a:p>
            <a:pPr lvl="1"/>
            <a:r>
              <a:rPr lang="is-IS" dirty="0" smtClean="0"/>
              <a:t>IN const char *set_name,</a:t>
            </a:r>
          </a:p>
          <a:p>
            <a:pPr lvl="1"/>
            <a:r>
              <a:rPr lang="is-IS" dirty="0" smtClean="0"/>
              <a:t>OUT MPI_Info *info)</a:t>
            </a:r>
            <a:endParaRPr lang="is-IS" dirty="0"/>
          </a:p>
          <a:p>
            <a:endParaRPr lang="is-IS" dirty="0" smtClean="0"/>
          </a:p>
          <a:p>
            <a:r>
              <a:rPr lang="is-IS" smtClean="0"/>
              <a:t>Use existing MPI_Info functions to retrieve (key,value) tuples</a:t>
            </a:r>
            <a:endParaRPr lang="is-IS" dirty="0" smtClean="0"/>
          </a:p>
        </p:txBody>
      </p:sp>
    </p:spTree>
    <p:extLst>
      <p:ext uri="{BB962C8B-B14F-4D97-AF65-F5344CB8AC3E}">
        <p14:creationId xmlns:p14="http://schemas.microsoft.com/office/powerpoint/2010/main" val="54605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Before MPI-3.1, this could be erroneous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8600" y="3429000"/>
            <a:ext cx="5171447" cy="1200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err="1" smtClean="0">
                <a:solidFill>
                  <a:srgbClr val="FFFFFF"/>
                </a:solidFill>
                <a:latin typeface="Courier"/>
                <a:cs typeface="Courier"/>
              </a:rPr>
              <a:t>int</a:t>
            </a:r>
            <a:r>
              <a:rPr lang="en-US" dirty="0" smtClean="0">
                <a:solidFill>
                  <a:srgbClr val="FFFFFF"/>
                </a:solidFill>
                <a:latin typeface="Courier"/>
                <a:cs typeface="Courier"/>
              </a:rPr>
              <a:t> my_thread1_main(void *context) {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rgbClr val="FFFFFF"/>
                </a:solidFill>
                <a:latin typeface="Courier"/>
                <a:cs typeface="Courier"/>
              </a:rPr>
              <a:t>   </a:t>
            </a:r>
            <a:r>
              <a:rPr lang="en-US" dirty="0" err="1" smtClean="0">
                <a:solidFill>
                  <a:srgbClr val="FFFFFF"/>
                </a:solidFill>
                <a:latin typeface="Courier"/>
                <a:cs typeface="Courier"/>
              </a:rPr>
              <a:t>MPI_Initialized</a:t>
            </a:r>
            <a:r>
              <a:rPr lang="en-US" dirty="0" smtClean="0">
                <a:solidFill>
                  <a:srgbClr val="FFFFFF"/>
                </a:solidFill>
                <a:latin typeface="Courier"/>
                <a:cs typeface="Courier"/>
              </a:rPr>
              <a:t>(&amp;flag);</a:t>
            </a:r>
          </a:p>
          <a:p>
            <a:r>
              <a:rPr lang="en-US" dirty="0" smtClean="0">
                <a:solidFill>
                  <a:srgbClr val="FFFFFF"/>
                </a:solidFill>
                <a:latin typeface="Courier"/>
                <a:cs typeface="Courier"/>
              </a:rPr>
              <a:t>    // …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}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57600" y="4938457"/>
            <a:ext cx="5171447" cy="120032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my_thread2_main(void *context) {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 </a:t>
            </a:r>
            <a:r>
              <a:rPr lang="en-US" dirty="0" err="1" smtClean="0">
                <a:latin typeface="Courier"/>
                <a:cs typeface="Courier"/>
              </a:rPr>
              <a:t>MPI_Initialized</a:t>
            </a:r>
            <a:r>
              <a:rPr lang="en-US" dirty="0" smtClean="0">
                <a:latin typeface="Courier"/>
                <a:cs typeface="Courier"/>
              </a:rPr>
              <a:t>(&amp;flag);</a:t>
            </a:r>
          </a:p>
          <a:p>
            <a:r>
              <a:rPr lang="en-US" dirty="0" smtClean="0">
                <a:latin typeface="Courier"/>
                <a:cs typeface="Courier"/>
              </a:rPr>
              <a:t>    // …</a:t>
            </a:r>
          </a:p>
          <a:p>
            <a:r>
              <a:rPr lang="en-US" dirty="0">
                <a:latin typeface="Courier"/>
                <a:cs typeface="Courier"/>
              </a:rPr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47800" y="1351184"/>
            <a:ext cx="6695189" cy="175432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main(</a:t>
            </a:r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argc</a:t>
            </a:r>
            <a:r>
              <a:rPr lang="en-US" dirty="0" smtClean="0">
                <a:latin typeface="Courier"/>
                <a:cs typeface="Courier"/>
              </a:rPr>
              <a:t>, char **</a:t>
            </a:r>
            <a:r>
              <a:rPr lang="en-US" dirty="0" err="1" smtClean="0">
                <a:latin typeface="Courier"/>
                <a:cs typeface="Courier"/>
              </a:rPr>
              <a:t>argv</a:t>
            </a:r>
            <a:r>
              <a:rPr lang="en-US" dirty="0" smtClean="0">
                <a:latin typeface="Courier"/>
                <a:cs typeface="Courier"/>
              </a:rPr>
              <a:t>) {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 </a:t>
            </a:r>
            <a:r>
              <a:rPr lang="en-US" dirty="0" err="1" smtClean="0">
                <a:latin typeface="Courier"/>
                <a:cs typeface="Courier"/>
              </a:rPr>
              <a:t>MPI_Init_thread</a:t>
            </a:r>
            <a:r>
              <a:rPr lang="en-US" dirty="0" smtClean="0">
                <a:latin typeface="Courier"/>
                <a:cs typeface="Courier"/>
              </a:rPr>
              <a:t>(…, MPI_THREAD_FUNNELED, …);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 </a:t>
            </a:r>
            <a:r>
              <a:rPr lang="en-US" dirty="0" err="1" smtClean="0">
                <a:latin typeface="Courier"/>
                <a:cs typeface="Courier"/>
              </a:rPr>
              <a:t>pthread_create</a:t>
            </a:r>
            <a:r>
              <a:rPr lang="en-US" dirty="0" smtClean="0">
                <a:latin typeface="Courier"/>
                <a:cs typeface="Courier"/>
              </a:rPr>
              <a:t>(…, my_thread1_main, NULL);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 </a:t>
            </a:r>
            <a:r>
              <a:rPr lang="en-US" dirty="0" err="1" smtClean="0">
                <a:latin typeface="Courier"/>
                <a:cs typeface="Courier"/>
              </a:rPr>
              <a:t>pthread_create</a:t>
            </a:r>
            <a:r>
              <a:rPr lang="en-US" dirty="0" smtClean="0">
                <a:latin typeface="Courier"/>
                <a:cs typeface="Courier"/>
              </a:rPr>
              <a:t>(…, my_thread2_main, NULL);</a:t>
            </a:r>
          </a:p>
          <a:p>
            <a:r>
              <a:rPr lang="en-US" dirty="0" smtClean="0">
                <a:latin typeface="Courier"/>
                <a:cs typeface="Courier"/>
              </a:rPr>
              <a:t>    // …</a:t>
            </a:r>
          </a:p>
          <a:p>
            <a:r>
              <a:rPr lang="en-US" dirty="0">
                <a:latin typeface="Courier"/>
                <a:cs typeface="Courier"/>
              </a:rPr>
              <a:t>}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4059089" y="3365500"/>
            <a:ext cx="4863698" cy="1572957"/>
            <a:chOff x="4059088" y="3365500"/>
            <a:chExt cx="4863698" cy="1572957"/>
          </a:xfrm>
        </p:grpSpPr>
        <p:sp>
          <p:nvSpPr>
            <p:cNvPr id="14" name="TextBox 13"/>
            <p:cNvSpPr txBox="1"/>
            <p:nvPr/>
          </p:nvSpPr>
          <p:spPr>
            <a:xfrm>
              <a:off x="6509708" y="3365500"/>
              <a:ext cx="241307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E233E"/>
                  </a:solidFill>
                </a:rPr>
                <a:t>These might</a:t>
              </a:r>
            </a:p>
            <a:p>
              <a:pPr algn="ctr"/>
              <a:r>
                <a:rPr lang="en-US" dirty="0" smtClean="0">
                  <a:solidFill>
                    <a:srgbClr val="0E233E"/>
                  </a:solidFill>
                </a:rPr>
                <a:t>run at the same time (!)</a:t>
              </a:r>
              <a:endParaRPr lang="en-US" dirty="0">
                <a:solidFill>
                  <a:srgbClr val="0E233E"/>
                </a:solidFill>
              </a:endParaRPr>
            </a:p>
          </p:txBody>
        </p:sp>
        <p:cxnSp>
          <p:nvCxnSpPr>
            <p:cNvPr id="16" name="Curved Connector 15"/>
            <p:cNvCxnSpPr>
              <a:stCxn id="14" idx="1"/>
            </p:cNvCxnSpPr>
            <p:nvPr/>
          </p:nvCxnSpPr>
          <p:spPr>
            <a:xfrm rot="10800000" flipV="1">
              <a:off x="4059088" y="3688665"/>
              <a:ext cx="2450621" cy="249711"/>
            </a:xfrm>
            <a:prstGeom prst="curvedConnector3">
              <a:avLst/>
            </a:prstGeom>
            <a:ln>
              <a:solidFill>
                <a:srgbClr val="0E233E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urved Connector 17"/>
            <p:cNvCxnSpPr>
              <a:stCxn id="14" idx="2"/>
              <a:endCxn id="12" idx="0"/>
            </p:cNvCxnSpPr>
            <p:nvPr/>
          </p:nvCxnSpPr>
          <p:spPr>
            <a:xfrm rot="5400000">
              <a:off x="6516472" y="3738682"/>
              <a:ext cx="926626" cy="1472924"/>
            </a:xfrm>
            <a:prstGeom prst="curvedConnector3">
              <a:avLst>
                <a:gd name="adj1" fmla="val 50000"/>
              </a:avLst>
            </a:prstGeom>
            <a:ln>
              <a:solidFill>
                <a:srgbClr val="0E233E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009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25867" y="1493045"/>
            <a:ext cx="8489092" cy="5047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MPI_Info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info;</a:t>
            </a:r>
          </a:p>
          <a:p>
            <a:pPr marL="0" indent="0">
              <a:buFont typeface="Arial"/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MPI_Session_get_info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(session, “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://WORLD”,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  &amp;info);</a:t>
            </a:r>
          </a:p>
          <a:p>
            <a:pPr marL="0" indent="0">
              <a:buFont typeface="Arial"/>
              <a:buNone/>
            </a:pPr>
            <a:endParaRPr lang="en-US" sz="24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Arial"/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c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har *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size_str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[MPI_MAX_INFO_VAL]</a:t>
            </a:r>
          </a:p>
          <a:p>
            <a:pPr marL="0" indent="0">
              <a:buFont typeface="Arial"/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MPI_Info_get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(info, “size”, </a:t>
            </a:r>
            <a:r>
              <a:rPr lang="is-IS" sz="2400" dirty="0" smtClean="0">
                <a:latin typeface="Courier" charset="0"/>
                <a:ea typeface="Courier" charset="0"/>
                <a:cs typeface="Courier" charset="0"/>
              </a:rPr>
              <a:t>…, 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size_str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sz="2400" dirty="0" smtClean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Font typeface="Arial"/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size = 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atoi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size_str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637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Ummmm</a:t>
            </a:r>
            <a:r>
              <a:rPr lang="is-IS" dirty="0" smtClean="0"/>
              <a:t>… great.</a:t>
            </a:r>
            <a:br>
              <a:rPr lang="is-IS" dirty="0" smtClean="0"/>
            </a:br>
            <a:r>
              <a:rPr lang="is-IS" dirty="0" smtClean="0"/>
              <a:t>What’s the point of that?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0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 err="1" smtClean="0"/>
              <a:t>MPI_Groups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MPI_Group_create_from_session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MPI_Session</a:t>
            </a:r>
            <a:r>
              <a:rPr lang="en-US" dirty="0" smtClean="0"/>
              <a:t> session,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const</a:t>
            </a:r>
            <a:r>
              <a:rPr lang="en-US" dirty="0" smtClean="0"/>
              <a:t> char *</a:t>
            </a:r>
            <a:r>
              <a:rPr lang="en-US" dirty="0" err="1" smtClean="0"/>
              <a:t>set_name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MPI_Group</a:t>
            </a:r>
            <a:r>
              <a:rPr lang="en-US" dirty="0" smtClean="0"/>
              <a:t> *group);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648173" y="4336330"/>
            <a:ext cx="5038627" cy="231450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Advice to implementers: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This </a:t>
            </a:r>
            <a:r>
              <a:rPr lang="en-US" sz="2400" dirty="0" err="1"/>
              <a:t>MPI_Group</a:t>
            </a:r>
            <a:r>
              <a:rPr lang="en-US" sz="2400" dirty="0"/>
              <a:t> can still be a lightweight object (even if there are a large number of processes in it)</a:t>
            </a:r>
          </a:p>
        </p:txBody>
      </p:sp>
    </p:spTree>
    <p:extLst>
      <p:ext uri="{BB962C8B-B14F-4D97-AF65-F5344CB8AC3E}">
        <p14:creationId xmlns:p14="http://schemas.microsoft.com/office/powerpoint/2010/main" val="63572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89092" cy="50477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Make a group of </a:t>
            </a:r>
            <a:r>
              <a:rPr lang="en-US" sz="20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procs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from “location://rack/self”</a:t>
            </a:r>
            <a:endParaRPr lang="en-US" sz="20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MPI_Create_group_from_session_name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(</a:t>
            </a:r>
          </a:p>
          <a:p>
            <a:pPr marL="0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session, “location://rack/self”, &amp;group);</a:t>
            </a:r>
          </a:p>
          <a:p>
            <a:pPr marL="0" indent="0">
              <a:buNone/>
            </a:pPr>
            <a:endParaRPr lang="en-US" sz="2400" dirty="0" smtClean="0">
              <a:solidFill>
                <a:sysClr val="windowText" lastClr="0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Use just the even </a:t>
            </a:r>
            <a:r>
              <a:rPr lang="en-US" sz="24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procs</a:t>
            </a:r>
            <a:endParaRPr lang="en-US" sz="2400" dirty="0" smtClean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400" dirty="0" err="1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MPI_Group_size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(group, &amp;size);</a:t>
            </a:r>
          </a:p>
          <a:p>
            <a:pPr marL="0" indent="0">
              <a:buNone/>
            </a:pPr>
            <a:r>
              <a:rPr lang="en-US" sz="2400" dirty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r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anges[0][0] = 0;</a:t>
            </a:r>
          </a:p>
          <a:p>
            <a:pPr marL="0" indent="0">
              <a:buNone/>
            </a:pPr>
            <a:r>
              <a:rPr lang="en-US" sz="2400" dirty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ranges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[0][1] </a:t>
            </a:r>
            <a:r>
              <a:rPr lang="en-US" sz="2400" dirty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size;</a:t>
            </a:r>
            <a:endParaRPr lang="en-US" sz="2400" dirty="0">
              <a:solidFill>
                <a:sysClr val="windowText" lastClr="0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ranges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[0][2] </a:t>
            </a:r>
            <a:r>
              <a:rPr lang="en-US" sz="2400" dirty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2;</a:t>
            </a:r>
          </a:p>
          <a:p>
            <a:pPr marL="0" indent="0"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MPI_Group_range_incl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(group, 1, ranges, 				&amp;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group_of_evens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91045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Make a communicator from that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MPI_Create_comm_from_group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MPI_Group</a:t>
            </a:r>
            <a:r>
              <a:rPr lang="en-US" dirty="0" smtClean="0"/>
              <a:t> group,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const</a:t>
            </a:r>
            <a:r>
              <a:rPr lang="en-US" dirty="0" smtClean="0"/>
              <a:t> char *tag, </a:t>
            </a:r>
            <a:r>
              <a:rPr lang="en-US" dirty="0" smtClean="0">
                <a:solidFill>
                  <a:srgbClr val="FF0000"/>
                </a:solidFill>
              </a:rPr>
              <a:t>// for matching (see next slide)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MPI_Info</a:t>
            </a:r>
            <a:r>
              <a:rPr lang="en-US" dirty="0" smtClean="0"/>
              <a:t> info,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MPI_Errhandler</a:t>
            </a:r>
            <a:r>
              <a:rPr lang="en-US" dirty="0" smtClean="0"/>
              <a:t> </a:t>
            </a:r>
            <a:r>
              <a:rPr lang="en-US" dirty="0" err="1" smtClean="0"/>
              <a:t>errhander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MPI_Comm</a:t>
            </a:r>
            <a:r>
              <a:rPr lang="en-US" dirty="0" smtClean="0"/>
              <a:t> *</a:t>
            </a:r>
            <a:r>
              <a:rPr lang="en-US" dirty="0" err="1" smtClean="0"/>
              <a:t>comm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915025" y="3707606"/>
            <a:ext cx="3021806" cy="289321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Note: this is different than the existing function</a:t>
            </a:r>
          </a:p>
          <a:p>
            <a:pPr algn="ctr"/>
            <a:r>
              <a:rPr lang="en-US" dirty="0" smtClean="0"/>
              <a:t> </a:t>
            </a:r>
            <a:r>
              <a:rPr lang="en-US" dirty="0" err="1" smtClean="0"/>
              <a:t>MPI_Comm_create_group</a:t>
            </a:r>
            <a:r>
              <a:rPr lang="en-US" dirty="0" smtClean="0"/>
              <a:t>(</a:t>
            </a:r>
            <a:r>
              <a:rPr lang="en-US" dirty="0" err="1" smtClean="0"/>
              <a:t>oldcomm</a:t>
            </a:r>
            <a:r>
              <a:rPr lang="en-US" dirty="0" smtClean="0"/>
              <a:t>, group, (</a:t>
            </a:r>
            <a:r>
              <a:rPr lang="en-US" dirty="0" err="1" smtClean="0"/>
              <a:t>int</a:t>
            </a:r>
            <a:r>
              <a:rPr lang="en-US" dirty="0" smtClean="0"/>
              <a:t>) tag, &amp;</a:t>
            </a:r>
            <a:r>
              <a:rPr lang="en-US" dirty="0" err="1" smtClean="0"/>
              <a:t>newcomm</a:t>
            </a:r>
            <a:r>
              <a:rPr lang="en-US" dirty="0" smtClean="0"/>
              <a:t>)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Might need a better name for this new function</a:t>
            </a:r>
            <a:r>
              <a:rPr lang="is-IS" dirty="0" smtClean="0"/>
              <a:t>…?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12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String tag is used to match concurrent creations by different entities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67733" y="3326432"/>
            <a:ext cx="2720258" cy="1638621"/>
            <a:chOff x="835742" y="2171290"/>
            <a:chExt cx="7480710" cy="3107938"/>
          </a:xfrm>
        </p:grpSpPr>
        <p:sp>
          <p:nvSpPr>
            <p:cNvPr id="5" name="Rectangle 4"/>
            <p:cNvSpPr/>
            <p:nvPr/>
          </p:nvSpPr>
          <p:spPr>
            <a:xfrm>
              <a:off x="835742" y="2171290"/>
              <a:ext cx="7480710" cy="310793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MPI Process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1237227" y="3129932"/>
              <a:ext cx="3007033" cy="194187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ocean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4863690" y="3129931"/>
              <a:ext cx="3007033" cy="1941871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atmosphere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210284" y="3326432"/>
            <a:ext cx="2720258" cy="1638621"/>
            <a:chOff x="835742" y="2171290"/>
            <a:chExt cx="7480710" cy="3107938"/>
          </a:xfrm>
        </p:grpSpPr>
        <p:sp>
          <p:nvSpPr>
            <p:cNvPr id="29" name="Rectangle 28"/>
            <p:cNvSpPr/>
            <p:nvPr/>
          </p:nvSpPr>
          <p:spPr>
            <a:xfrm>
              <a:off x="835742" y="2171290"/>
              <a:ext cx="7480710" cy="310793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MPI Process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237227" y="3129932"/>
              <a:ext cx="3007033" cy="194187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ocean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4863690" y="3129931"/>
              <a:ext cx="3007033" cy="1941871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atmosphere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152835" y="3326432"/>
            <a:ext cx="2720258" cy="1638621"/>
            <a:chOff x="835742" y="2171290"/>
            <a:chExt cx="7480710" cy="3107938"/>
          </a:xfrm>
        </p:grpSpPr>
        <p:sp>
          <p:nvSpPr>
            <p:cNvPr id="33" name="Rectangle 32"/>
            <p:cNvSpPr/>
            <p:nvPr/>
          </p:nvSpPr>
          <p:spPr>
            <a:xfrm>
              <a:off x="835742" y="2171290"/>
              <a:ext cx="7480710" cy="310793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MPI Process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237227" y="3129932"/>
              <a:ext cx="3007033" cy="194187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ocean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4863690" y="3129931"/>
              <a:ext cx="3007033" cy="1941871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atmosphere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413727" y="5667047"/>
            <a:ext cx="6185035" cy="92535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MPI_Create_comm_from_group</a:t>
            </a:r>
            <a:r>
              <a:rPr lang="en-US" dirty="0" smtClean="0"/>
              <a:t>(</a:t>
            </a:r>
            <a:r>
              <a:rPr lang="is-IS" dirty="0" smtClean="0"/>
              <a:t>…, </a:t>
            </a:r>
            <a:r>
              <a:rPr lang="en-US" dirty="0" smtClean="0"/>
              <a:t>tag = “</a:t>
            </a:r>
            <a:r>
              <a:rPr lang="en-US" dirty="0" err="1" smtClean="0">
                <a:solidFill>
                  <a:srgbClr val="FFFF00"/>
                </a:solidFill>
              </a:rPr>
              <a:t>gov.anl.ocean</a:t>
            </a:r>
            <a:r>
              <a:rPr lang="en-US" dirty="0" smtClean="0"/>
              <a:t>”, </a:t>
            </a:r>
            <a:r>
              <a:rPr lang="is-IS" dirty="0" smtClean="0"/>
              <a:t>…)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1828800" y="1594678"/>
            <a:ext cx="6882209" cy="92535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MPI_Create_comm_from_group</a:t>
            </a:r>
            <a:r>
              <a:rPr lang="en-US" dirty="0" smtClean="0"/>
              <a:t>(.., tag = “</a:t>
            </a:r>
            <a:r>
              <a:rPr lang="en-US" dirty="0" err="1" smtClean="0">
                <a:solidFill>
                  <a:srgbClr val="FFFF00"/>
                </a:solidFill>
              </a:rPr>
              <a:t>gov.llnl.atmosphere</a:t>
            </a:r>
            <a:r>
              <a:rPr lang="en-US" dirty="0" smtClean="0"/>
              <a:t>”, </a:t>
            </a:r>
            <a:r>
              <a:rPr lang="is-IS" dirty="0" smtClean="0"/>
              <a:t>…)</a:t>
            </a:r>
            <a:endParaRPr lang="en-US" dirty="0"/>
          </a:p>
        </p:txBody>
      </p:sp>
      <p:cxnSp>
        <p:nvCxnSpPr>
          <p:cNvPr id="38" name="Straight Arrow Connector 37"/>
          <p:cNvCxnSpPr>
            <a:endCxn id="6" idx="2"/>
          </p:cNvCxnSpPr>
          <p:nvPr/>
        </p:nvCxnSpPr>
        <p:spPr>
          <a:xfrm flipV="1">
            <a:off x="960461" y="4855691"/>
            <a:ext cx="0" cy="8113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2" idx="0"/>
            <a:endCxn id="30" idx="2"/>
          </p:cNvCxnSpPr>
          <p:nvPr/>
        </p:nvCxnSpPr>
        <p:spPr>
          <a:xfrm flipV="1">
            <a:off x="3506245" y="4855691"/>
            <a:ext cx="396767" cy="8113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34" idx="2"/>
          </p:cNvCxnSpPr>
          <p:nvPr/>
        </p:nvCxnSpPr>
        <p:spPr>
          <a:xfrm flipV="1">
            <a:off x="5431195" y="4855691"/>
            <a:ext cx="1414368" cy="8113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endCxn id="7" idx="0"/>
          </p:cNvCxnSpPr>
          <p:nvPr/>
        </p:nvCxnSpPr>
        <p:spPr>
          <a:xfrm flipH="1">
            <a:off x="2279174" y="2520033"/>
            <a:ext cx="1875594" cy="13118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6" idx="2"/>
            <a:endCxn id="31" idx="0"/>
          </p:cNvCxnSpPr>
          <p:nvPr/>
        </p:nvCxnSpPr>
        <p:spPr>
          <a:xfrm flipH="1">
            <a:off x="5221725" y="2520033"/>
            <a:ext cx="48180" cy="13118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35" idx="0"/>
          </p:cNvCxnSpPr>
          <p:nvPr/>
        </p:nvCxnSpPr>
        <p:spPr>
          <a:xfrm>
            <a:off x="8164276" y="2520033"/>
            <a:ext cx="0" cy="13118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716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Make any kind of communicator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MPI_Create_</a:t>
            </a:r>
            <a:r>
              <a:rPr lang="en-US" dirty="0" err="1">
                <a:solidFill>
                  <a:srgbClr val="FF0000"/>
                </a:solidFill>
              </a:rPr>
              <a:t>c</a:t>
            </a:r>
            <a:r>
              <a:rPr lang="en-US" dirty="0" err="1" smtClean="0">
                <a:solidFill>
                  <a:srgbClr val="FF0000"/>
                </a:solidFill>
              </a:rPr>
              <a:t>art</a:t>
            </a:r>
            <a:r>
              <a:rPr lang="en-US" dirty="0" err="1" smtClean="0"/>
              <a:t>_comm_from_group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MPI_Group</a:t>
            </a:r>
            <a:r>
              <a:rPr lang="en-US" dirty="0" smtClean="0"/>
              <a:t> group,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const</a:t>
            </a:r>
            <a:r>
              <a:rPr lang="en-US" dirty="0" smtClean="0"/>
              <a:t> char *tag,</a:t>
            </a:r>
            <a:endParaRPr lang="en-US" dirty="0" smtClean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MPI_Info</a:t>
            </a:r>
            <a:r>
              <a:rPr lang="en-US" dirty="0" smtClean="0"/>
              <a:t> info,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MPI_Errhandler</a:t>
            </a:r>
            <a:r>
              <a:rPr lang="en-US" dirty="0" smtClean="0"/>
              <a:t> </a:t>
            </a:r>
            <a:r>
              <a:rPr lang="en-US" dirty="0" err="1" smtClean="0"/>
              <a:t>errhander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IN </a:t>
            </a:r>
            <a:r>
              <a:rPr lang="en-US" dirty="0" err="1" smtClean="0">
                <a:solidFill>
                  <a:srgbClr val="FF0000"/>
                </a:solidFill>
              </a:rPr>
              <a:t>int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ndims</a:t>
            </a:r>
            <a:r>
              <a:rPr lang="en-US" dirty="0" smtClean="0">
                <a:solidFill>
                  <a:srgbClr val="FF0000"/>
                </a:solidFill>
              </a:rPr>
              <a:t>,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IN </a:t>
            </a:r>
            <a:r>
              <a:rPr lang="en-US" dirty="0" err="1" smtClean="0">
                <a:solidFill>
                  <a:srgbClr val="FF0000"/>
                </a:solidFill>
              </a:rPr>
              <a:t>const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int</a:t>
            </a:r>
            <a:r>
              <a:rPr lang="en-US" dirty="0" smtClean="0">
                <a:solidFill>
                  <a:srgbClr val="FF0000"/>
                </a:solidFill>
              </a:rPr>
              <a:t> dims[],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IN </a:t>
            </a:r>
            <a:r>
              <a:rPr lang="en-US" dirty="0" err="1" smtClean="0">
                <a:solidFill>
                  <a:srgbClr val="FF0000"/>
                </a:solidFill>
              </a:rPr>
              <a:t>const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int</a:t>
            </a:r>
            <a:r>
              <a:rPr lang="en-US" dirty="0" smtClean="0">
                <a:solidFill>
                  <a:srgbClr val="FF0000"/>
                </a:solidFill>
              </a:rPr>
              <a:t> periods[],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IN </a:t>
            </a:r>
            <a:r>
              <a:rPr lang="en-US" dirty="0" err="1" smtClean="0">
                <a:solidFill>
                  <a:srgbClr val="FF0000"/>
                </a:solidFill>
              </a:rPr>
              <a:t>int</a:t>
            </a:r>
            <a:r>
              <a:rPr lang="en-US" dirty="0" smtClean="0">
                <a:solidFill>
                  <a:srgbClr val="FF0000"/>
                </a:solidFill>
              </a:rPr>
              <a:t> reorder,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MPI_Comm</a:t>
            </a:r>
            <a:r>
              <a:rPr lang="en-US" dirty="0" smtClean="0"/>
              <a:t> *</a:t>
            </a:r>
            <a:r>
              <a:rPr lang="en-US" dirty="0" err="1" smtClean="0"/>
              <a:t>comm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95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any kind of communicator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386763" cy="4525963"/>
          </a:xfrm>
        </p:spPr>
        <p:txBody>
          <a:bodyPr/>
          <a:lstStyle/>
          <a:p>
            <a:r>
              <a:rPr lang="en-US" dirty="0" err="1" smtClean="0"/>
              <a:t>MPI_Create_</a:t>
            </a:r>
            <a:r>
              <a:rPr lang="en-US" dirty="0" err="1" smtClean="0">
                <a:solidFill>
                  <a:srgbClr val="FF0000"/>
                </a:solidFill>
              </a:rPr>
              <a:t>graph</a:t>
            </a:r>
            <a:r>
              <a:rPr lang="en-US" dirty="0" err="1" smtClean="0"/>
              <a:t>_comm_from_group</a:t>
            </a:r>
            <a:r>
              <a:rPr lang="en-US" dirty="0" smtClean="0"/>
              <a:t>(</a:t>
            </a:r>
            <a:r>
              <a:rPr lang="is-IS" dirty="0" smtClean="0"/>
              <a:t>…)</a:t>
            </a:r>
            <a:endParaRPr lang="en-US" dirty="0"/>
          </a:p>
          <a:p>
            <a:r>
              <a:rPr lang="en-US" dirty="0" err="1" smtClean="0"/>
              <a:t>MPI_Create_</a:t>
            </a:r>
            <a:r>
              <a:rPr lang="en-US" dirty="0" err="1">
                <a:solidFill>
                  <a:srgbClr val="FF0000"/>
                </a:solidFill>
              </a:rPr>
              <a:t>d</a:t>
            </a:r>
            <a:r>
              <a:rPr lang="en-US" dirty="0" err="1" smtClean="0">
                <a:solidFill>
                  <a:srgbClr val="FF0000"/>
                </a:solidFill>
              </a:rPr>
              <a:t>ist_graph</a:t>
            </a:r>
            <a:r>
              <a:rPr lang="en-US" dirty="0" err="1" smtClean="0"/>
              <a:t>_comm_from_group</a:t>
            </a:r>
            <a:r>
              <a:rPr lang="en-US" dirty="0"/>
              <a:t>(</a:t>
            </a:r>
            <a:r>
              <a:rPr lang="is-IS" dirty="0" smtClean="0"/>
              <a:t>…)</a:t>
            </a:r>
          </a:p>
          <a:p>
            <a:r>
              <a:rPr lang="en-US" dirty="0" err="1" smtClean="0"/>
              <a:t>MPI_Create_</a:t>
            </a:r>
            <a:r>
              <a:rPr lang="en-US" dirty="0" err="1">
                <a:solidFill>
                  <a:srgbClr val="FF0000"/>
                </a:solidFill>
              </a:rPr>
              <a:t>d</a:t>
            </a:r>
            <a:r>
              <a:rPr lang="en-US" dirty="0" err="1" smtClean="0">
                <a:solidFill>
                  <a:srgbClr val="FF0000"/>
                </a:solidFill>
              </a:rPr>
              <a:t>ist_graph_adjacent</a:t>
            </a:r>
            <a:r>
              <a:rPr lang="en-US" dirty="0" err="1" smtClean="0"/>
              <a:t>_comm_from_group</a:t>
            </a:r>
            <a:r>
              <a:rPr lang="en-US" dirty="0"/>
              <a:t>(</a:t>
            </a:r>
            <a:r>
              <a:rPr lang="is-IS" dirty="0"/>
              <a:t>…)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31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Run-time static sets across different sessions in the same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Making communicators from the same static set will always result in the same local rank</a:t>
            </a:r>
          </a:p>
          <a:p>
            <a:pPr lvl="1"/>
            <a:r>
              <a:rPr lang="en-US" dirty="0" smtClean="0"/>
              <a:t>Even if created from different sessions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757863" y="3643313"/>
            <a:ext cx="2257425" cy="224313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See example in the next slide</a:t>
            </a:r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3150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Run-time static sets across different sessions in the same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363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Session, group, and communicator 1</a:t>
            </a: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MPI_Create_group_from_session_name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(session_1,</a:t>
            </a:r>
          </a:p>
          <a:p>
            <a:pPr marL="0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   “</a:t>
            </a: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://WORLD”, 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&amp;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group1);</a:t>
            </a: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MPI_Create_comm_from_group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(group1, “ocean”, 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…, &amp;comm1);</a:t>
            </a:r>
          </a:p>
          <a:p>
            <a:pPr marL="0" indent="0">
              <a:buNone/>
            </a:pP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MPI_Comm_rank(comm1, &amp;rank1);</a:t>
            </a:r>
          </a:p>
          <a:p>
            <a:pPr marL="0" indent="0">
              <a:buNone/>
            </a:pPr>
            <a:endParaRPr lang="en-US" sz="18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Session, group, and communicator 2</a:t>
            </a:r>
            <a:endParaRPr lang="en-US" sz="18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MPI_Create_group_from_session_name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(session_2,</a:t>
            </a:r>
          </a:p>
          <a:p>
            <a:pPr marL="0" indent="0">
              <a:buNone/>
            </a:pP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    “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mpi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://WORLD”, &amp;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group2);</a:t>
            </a:r>
            <a:endParaRPr lang="en-U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MPI_Create_comm_from_group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(group2, “atmosphere”, 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…, </a:t>
            </a: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&amp;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comm2);</a:t>
            </a:r>
            <a:endParaRPr lang="is-I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MPI_Comm_rank(comm2, </a:t>
            </a: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&amp;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rank2);</a:t>
            </a:r>
          </a:p>
          <a:p>
            <a:pPr marL="0" indent="0">
              <a:buNone/>
            </a:pPr>
            <a:endParaRPr lang="is-IS" sz="18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1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Ranks are guaranteed to be the same</a:t>
            </a:r>
            <a:endParaRPr lang="is-IS" sz="18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ssert(rank1 == rank2);</a:t>
            </a:r>
            <a:endParaRPr lang="en-US" sz="18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6622256" y="5072063"/>
            <a:ext cx="2314575" cy="16002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Law of Least Astonishment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3551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MPI-3.1 solution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1703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MPI_INITIALIZED (and friends) are allowed to be called at any time</a:t>
            </a:r>
          </a:p>
          <a:p>
            <a:pPr lvl="1"/>
            <a:r>
              <a:rPr lang="en-US" dirty="0" smtClean="0"/>
              <a:t>…even by multiple threads</a:t>
            </a:r>
          </a:p>
          <a:p>
            <a:pPr lvl="1"/>
            <a:r>
              <a:rPr lang="en-US" dirty="0" smtClean="0"/>
              <a:t>…regardless of MPI_THREAD_* level</a:t>
            </a:r>
          </a:p>
          <a:p>
            <a:r>
              <a:rPr lang="en-US" dirty="0" smtClean="0"/>
              <a:t>This is a simple, easy-to-explain solution</a:t>
            </a:r>
          </a:p>
          <a:p>
            <a:pPr lvl="1"/>
            <a:r>
              <a:rPr lang="en-US" dirty="0" smtClean="0"/>
              <a:t>And probably what most applications do, anyway </a:t>
            </a:r>
            <a:r>
              <a:rPr lang="en-US" dirty="0" smtClean="0">
                <a:sym typeface="Wingdings"/>
              </a:rPr>
              <a:t>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But many other paths were investigated</a:t>
            </a:r>
          </a:p>
        </p:txBody>
      </p:sp>
    </p:spTree>
    <p:extLst>
      <p:ext uri="{BB962C8B-B14F-4D97-AF65-F5344CB8AC3E}">
        <p14:creationId xmlns:p14="http://schemas.microsoft.com/office/powerpoint/2010/main" val="225740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Mixing requests from different sessions: disallowed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8635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Session, group, and communicator 1</a:t>
            </a: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MPI_Create_group_from_session_name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(session_1,</a:t>
            </a:r>
          </a:p>
          <a:p>
            <a:pPr marL="0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mpi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://WORLD”, &amp;group1);</a:t>
            </a:r>
          </a:p>
          <a:p>
            <a:pPr marL="0" indent="0">
              <a:buNone/>
            </a:pP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MPI_Create_comm_from_group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(group1, “ocean”, </a:t>
            </a: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…, &amp;comm1);</a:t>
            </a:r>
          </a:p>
          <a:p>
            <a:pPr marL="0" indent="0">
              <a:buNone/>
            </a:pP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MPI_Isend(</a:t>
            </a: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, &amp;req[0]);</a:t>
            </a:r>
          </a:p>
          <a:p>
            <a:pPr marL="0" indent="0">
              <a:buNone/>
            </a:pPr>
            <a:endParaRPr lang="en-U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Session, group, and communicator 2</a:t>
            </a:r>
            <a:endParaRPr lang="en-U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MPI_Create_group_from_session_name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(session_2,</a:t>
            </a:r>
          </a:p>
          <a:p>
            <a:pPr marL="0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mpi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://WORLD”, &amp;group2);</a:t>
            </a:r>
          </a:p>
          <a:p>
            <a:pPr marL="0" indent="0">
              <a:buNone/>
            </a:pP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MPI_Create_comm_from_group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(group2, “atmosphere”, 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…,</a:t>
            </a:r>
          </a:p>
          <a:p>
            <a:pPr marL="0" indent="0">
              <a:buNone/>
            </a:pP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&amp;comm2);</a:t>
            </a:r>
          </a:p>
          <a:p>
            <a:pPr marL="0" indent="0">
              <a:buNone/>
            </a:pP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MPI_Isend(…, &amp;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req[1]);</a:t>
            </a:r>
            <a:endParaRPr lang="is-I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1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</a:t>
            </a:r>
            <a:r>
              <a:rPr lang="is-IS" sz="1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Mixing requests from different</a:t>
            </a:r>
          </a:p>
          <a:p>
            <a:pPr marL="0" indent="0">
              <a:buNone/>
            </a:pPr>
            <a:r>
              <a:rPr lang="is-IS" sz="1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sessions is disallowed</a:t>
            </a:r>
            <a:endParaRPr lang="is-IS" sz="18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MPI_Waitall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(2, </a:t>
            </a: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req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…)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;</a:t>
            </a:r>
            <a:endParaRPr lang="en-US" sz="18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5228134" y="5428736"/>
            <a:ext cx="3693444" cy="135035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Rationale: this is difficult to optimize, particularly if </a:t>
            </a:r>
            <a:r>
              <a:rPr lang="en-US" sz="2000" smtClean="0"/>
              <a:t>a session maps to hardware resources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976117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MPI_Session_finalize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Analogous to MPI_FINALIZE</a:t>
            </a:r>
          </a:p>
          <a:p>
            <a:pPr lvl="1"/>
            <a:r>
              <a:rPr lang="en-US" dirty="0" smtClean="0"/>
              <a:t>Can block waiting for the destruction of the objects derived from that session</a:t>
            </a:r>
          </a:p>
          <a:p>
            <a:pPr lvl="2"/>
            <a:r>
              <a:rPr lang="en-US" dirty="0" smtClean="0"/>
              <a:t>Communicators, Windows, Files, </a:t>
            </a:r>
            <a:r>
              <a:rPr lang="is-IS" dirty="0" smtClean="0"/>
              <a:t>… etc.</a:t>
            </a:r>
            <a:endParaRPr lang="en-US" dirty="0" smtClean="0"/>
          </a:p>
          <a:p>
            <a:pPr lvl="1"/>
            <a:r>
              <a:rPr lang="en-US" dirty="0" smtClean="0"/>
              <a:t>Each session that is initialized must be finalized</a:t>
            </a:r>
          </a:p>
        </p:txBody>
      </p:sp>
    </p:spTree>
    <p:extLst>
      <p:ext uri="{BB962C8B-B14F-4D97-AF65-F5344CB8AC3E}">
        <p14:creationId xmlns:p14="http://schemas.microsoft.com/office/powerpoint/2010/main" val="17257485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4213" y="266091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Well, that all sounds great.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is-IS" dirty="0" smtClean="0"/>
              <a:t>…but who calls MPI_INIT?</a:t>
            </a:r>
            <a:br>
              <a:rPr lang="is-IS" dirty="0" smtClean="0"/>
            </a:br>
            <a:r>
              <a:rPr lang="is-IS" dirty="0" smtClean="0"/>
              <a:t/>
            </a:r>
            <a:br>
              <a:rPr lang="is-IS" dirty="0" smtClean="0"/>
            </a:br>
            <a:r>
              <a:rPr lang="is-IS" dirty="0" smtClean="0"/>
              <a:t>And what session does MPI_COMM_WORLD / MPI_COMM_SELF belong 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11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concept: no longer require MPI_INIT / MPI_FINALIZE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475" y="2662449"/>
            <a:ext cx="4083050" cy="271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97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concept: no longer require MPI_INIT / MPI_FINALIZE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WHAT?!</a:t>
            </a:r>
          </a:p>
          <a:p>
            <a:r>
              <a:rPr lang="en-US" dirty="0" smtClean="0"/>
              <a:t>When will MPI initialize itself?</a:t>
            </a:r>
          </a:p>
          <a:p>
            <a:r>
              <a:rPr lang="en-US" dirty="0" smtClean="0"/>
              <a:t>How will MPI finalize itself?</a:t>
            </a:r>
          </a:p>
          <a:p>
            <a:pPr lvl="1"/>
            <a:r>
              <a:rPr lang="en-US" dirty="0" smtClean="0"/>
              <a:t>It is still (very) desirable to allow MPI to clean itself up so that MPI processes can be “</a:t>
            </a:r>
            <a:r>
              <a:rPr lang="en-US" dirty="0" err="1" smtClean="0"/>
              <a:t>valgrind</a:t>
            </a:r>
            <a:r>
              <a:rPr lang="en-US" dirty="0" smtClean="0"/>
              <a:t> clean” when they exit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2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Split MPI APIs into two sets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82792" y="1529750"/>
            <a:ext cx="2431750" cy="63976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Performance doesn’t matter (as much)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25865" y="2273731"/>
            <a:ext cx="3945924" cy="39512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Functions that create / query / destroy:</a:t>
            </a:r>
          </a:p>
          <a:p>
            <a:pPr lvl="1"/>
            <a:r>
              <a:rPr lang="en-US" dirty="0" err="1" smtClean="0"/>
              <a:t>MPI_Comm</a:t>
            </a:r>
            <a:endParaRPr lang="en-US" dirty="0" smtClean="0"/>
          </a:p>
          <a:p>
            <a:pPr lvl="1"/>
            <a:r>
              <a:rPr lang="en-US" dirty="0" err="1" smtClean="0"/>
              <a:t>MPI_File</a:t>
            </a:r>
            <a:endParaRPr lang="en-US" dirty="0" smtClean="0"/>
          </a:p>
          <a:p>
            <a:pPr lvl="1"/>
            <a:r>
              <a:rPr lang="en-US" dirty="0" err="1" smtClean="0"/>
              <a:t>MPI_Win</a:t>
            </a:r>
            <a:endParaRPr lang="en-US" dirty="0" smtClean="0"/>
          </a:p>
          <a:p>
            <a:pPr lvl="1"/>
            <a:r>
              <a:rPr lang="en-US" dirty="0" err="1" smtClean="0"/>
              <a:t>MPI_Info</a:t>
            </a:r>
            <a:endParaRPr lang="en-US" dirty="0"/>
          </a:p>
          <a:p>
            <a:pPr lvl="1"/>
            <a:r>
              <a:rPr lang="en-US" dirty="0" err="1"/>
              <a:t>MPI_Op</a:t>
            </a:r>
            <a:endParaRPr lang="en-US" dirty="0"/>
          </a:p>
          <a:p>
            <a:pPr lvl="1"/>
            <a:r>
              <a:rPr lang="en-US" dirty="0" err="1"/>
              <a:t>MPI_Errhandler</a:t>
            </a:r>
            <a:endParaRPr lang="en-US" dirty="0"/>
          </a:p>
          <a:p>
            <a:pPr lvl="1"/>
            <a:r>
              <a:rPr lang="en-US" dirty="0" err="1" smtClean="0"/>
              <a:t>MPI_Datatype</a:t>
            </a:r>
            <a:endParaRPr lang="en-US" dirty="0" smtClean="0"/>
          </a:p>
          <a:p>
            <a:pPr lvl="1"/>
            <a:r>
              <a:rPr lang="en-US" dirty="0" err="1" smtClean="0"/>
              <a:t>MPI_Group</a:t>
            </a:r>
            <a:endParaRPr lang="en-US" dirty="0" smtClean="0"/>
          </a:p>
          <a:p>
            <a:pPr lvl="1"/>
            <a:r>
              <a:rPr lang="en-US" dirty="0" err="1" smtClean="0"/>
              <a:t>MPI_Session</a:t>
            </a:r>
            <a:endParaRPr lang="en-US" dirty="0" smtClean="0"/>
          </a:p>
          <a:p>
            <a:pPr lvl="1"/>
            <a:r>
              <a:rPr lang="en-US" dirty="0" smtClean="0"/>
              <a:t>Attributes</a:t>
            </a:r>
          </a:p>
          <a:p>
            <a:pPr lvl="1"/>
            <a:r>
              <a:rPr lang="en-US" dirty="0" smtClean="0"/>
              <a:t>Processes</a:t>
            </a:r>
          </a:p>
          <a:p>
            <a:r>
              <a:rPr lang="en-US" dirty="0" smtClean="0"/>
              <a:t>MPI_T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5580871" y="1529750"/>
            <a:ext cx="2887276" cy="639762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Performance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absolutely matters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5273127" y="2199589"/>
            <a:ext cx="3195020" cy="3951288"/>
          </a:xfrm>
        </p:spPr>
        <p:txBody>
          <a:bodyPr>
            <a:normAutofit/>
          </a:bodyPr>
          <a:lstStyle/>
          <a:p>
            <a:r>
              <a:rPr lang="en-US" dirty="0" smtClean="0"/>
              <a:t>Point </a:t>
            </a:r>
            <a:r>
              <a:rPr lang="en-US" dirty="0"/>
              <a:t>to </a:t>
            </a:r>
            <a:r>
              <a:rPr lang="en-US" dirty="0" smtClean="0"/>
              <a:t>point</a:t>
            </a:r>
            <a:endParaRPr lang="en-US" dirty="0"/>
          </a:p>
          <a:p>
            <a:r>
              <a:rPr lang="en-US" dirty="0" smtClean="0"/>
              <a:t>Collectives</a:t>
            </a:r>
            <a:endParaRPr lang="en-US" dirty="0"/>
          </a:p>
          <a:p>
            <a:r>
              <a:rPr lang="en-US" dirty="0" smtClean="0"/>
              <a:t>I/O</a:t>
            </a:r>
            <a:endParaRPr lang="en-US" dirty="0"/>
          </a:p>
          <a:p>
            <a:r>
              <a:rPr lang="en-US" dirty="0" smtClean="0"/>
              <a:t>RMA</a:t>
            </a:r>
          </a:p>
          <a:p>
            <a:r>
              <a:rPr lang="en-US" dirty="0" smtClean="0"/>
              <a:t>Test/Wait</a:t>
            </a:r>
          </a:p>
          <a:p>
            <a:r>
              <a:rPr lang="en-US" dirty="0" smtClean="0"/>
              <a:t>Handle language </a:t>
            </a:r>
            <a:r>
              <a:rPr lang="en-US" dirty="0" err="1" smtClean="0"/>
              <a:t>xfer</a:t>
            </a:r>
            <a:endParaRPr lang="en-US" dirty="0" smtClean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4561060" y="1351092"/>
            <a:ext cx="0" cy="4775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956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Split MPI APIs into two sets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82792" y="1529750"/>
            <a:ext cx="2431750" cy="63976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Performance doesn’t matter (as much)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25865" y="2273731"/>
            <a:ext cx="3945924" cy="39512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Functions that create / query / destroy:</a:t>
            </a:r>
          </a:p>
          <a:p>
            <a:pPr lvl="1"/>
            <a:r>
              <a:rPr lang="en-US" dirty="0" err="1" smtClean="0"/>
              <a:t>MPI_Comm</a:t>
            </a:r>
            <a:endParaRPr lang="en-US" dirty="0" smtClean="0"/>
          </a:p>
          <a:p>
            <a:pPr lvl="1"/>
            <a:r>
              <a:rPr lang="en-US" dirty="0" err="1" smtClean="0"/>
              <a:t>MPI_File</a:t>
            </a:r>
            <a:endParaRPr lang="en-US" dirty="0" smtClean="0"/>
          </a:p>
          <a:p>
            <a:pPr lvl="1"/>
            <a:r>
              <a:rPr lang="en-US" dirty="0" err="1" smtClean="0"/>
              <a:t>MPI_Win</a:t>
            </a:r>
            <a:endParaRPr lang="en-US" dirty="0" smtClean="0"/>
          </a:p>
          <a:p>
            <a:pPr lvl="1"/>
            <a:r>
              <a:rPr lang="en-US" dirty="0" err="1" smtClean="0"/>
              <a:t>MPI_Info</a:t>
            </a:r>
            <a:endParaRPr lang="en-US" dirty="0"/>
          </a:p>
          <a:p>
            <a:pPr lvl="1"/>
            <a:r>
              <a:rPr lang="en-US" dirty="0" err="1"/>
              <a:t>MPI_Op</a:t>
            </a:r>
            <a:endParaRPr lang="en-US" dirty="0"/>
          </a:p>
          <a:p>
            <a:pPr lvl="1"/>
            <a:r>
              <a:rPr lang="en-US" dirty="0" err="1"/>
              <a:t>MPI_Errhandler</a:t>
            </a:r>
            <a:endParaRPr lang="en-US" dirty="0"/>
          </a:p>
          <a:p>
            <a:pPr lvl="1"/>
            <a:r>
              <a:rPr lang="en-US" dirty="0" err="1" smtClean="0"/>
              <a:t>MPI_Datatype</a:t>
            </a:r>
            <a:endParaRPr lang="en-US" dirty="0" smtClean="0"/>
          </a:p>
          <a:p>
            <a:pPr lvl="1"/>
            <a:r>
              <a:rPr lang="en-US" dirty="0" err="1" smtClean="0"/>
              <a:t>MPI_Group</a:t>
            </a:r>
            <a:endParaRPr lang="en-US" dirty="0" smtClean="0"/>
          </a:p>
          <a:p>
            <a:pPr lvl="1"/>
            <a:r>
              <a:rPr lang="en-US" dirty="0" err="1" smtClean="0"/>
              <a:t>MPI_Session</a:t>
            </a:r>
            <a:endParaRPr lang="en-US" dirty="0" smtClean="0"/>
          </a:p>
          <a:p>
            <a:pPr lvl="1"/>
            <a:r>
              <a:rPr lang="en-US" dirty="0" smtClean="0"/>
              <a:t>Attributes</a:t>
            </a:r>
          </a:p>
          <a:p>
            <a:pPr lvl="1"/>
            <a:r>
              <a:rPr lang="en-US" dirty="0" smtClean="0"/>
              <a:t>Processes</a:t>
            </a:r>
          </a:p>
          <a:p>
            <a:r>
              <a:rPr lang="en-US" dirty="0" smtClean="0"/>
              <a:t>MPI_T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5580871" y="1529750"/>
            <a:ext cx="2887276" cy="639762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Performance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absolutely matters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5273127" y="2199589"/>
            <a:ext cx="3195020" cy="3951288"/>
          </a:xfrm>
        </p:spPr>
        <p:txBody>
          <a:bodyPr>
            <a:normAutofit/>
          </a:bodyPr>
          <a:lstStyle/>
          <a:p>
            <a:r>
              <a:rPr lang="en-US" dirty="0" smtClean="0"/>
              <a:t>Point </a:t>
            </a:r>
            <a:r>
              <a:rPr lang="en-US" dirty="0"/>
              <a:t>to </a:t>
            </a:r>
            <a:r>
              <a:rPr lang="en-US" dirty="0" smtClean="0"/>
              <a:t>point</a:t>
            </a:r>
            <a:endParaRPr lang="en-US" dirty="0"/>
          </a:p>
          <a:p>
            <a:r>
              <a:rPr lang="en-US" dirty="0" smtClean="0"/>
              <a:t>Collectives</a:t>
            </a:r>
            <a:endParaRPr lang="en-US" dirty="0"/>
          </a:p>
          <a:p>
            <a:r>
              <a:rPr lang="en-US" dirty="0" smtClean="0"/>
              <a:t>I/O</a:t>
            </a:r>
            <a:endParaRPr lang="en-US" dirty="0"/>
          </a:p>
          <a:p>
            <a:r>
              <a:rPr lang="en-US" dirty="0" smtClean="0"/>
              <a:t>RMA</a:t>
            </a:r>
          </a:p>
          <a:p>
            <a:r>
              <a:rPr lang="en-US" dirty="0" smtClean="0"/>
              <a:t>Test/Wait</a:t>
            </a:r>
          </a:p>
          <a:p>
            <a:r>
              <a:rPr lang="en-US" dirty="0" smtClean="0"/>
              <a:t>Handle language </a:t>
            </a:r>
            <a:r>
              <a:rPr lang="en-US" dirty="0" err="1" smtClean="0"/>
              <a:t>xfer</a:t>
            </a:r>
            <a:endParaRPr lang="en-US" dirty="0" smtClean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4561060" y="1351092"/>
            <a:ext cx="0" cy="4775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325865" y="2364258"/>
            <a:ext cx="3809529" cy="34351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Ensure that MPI is initialized (and/or finalized) by these functions</a:t>
            </a:r>
            <a:endParaRPr lang="en-US" sz="2400" dirty="0"/>
          </a:p>
        </p:txBody>
      </p:sp>
      <p:sp>
        <p:nvSpPr>
          <p:cNvPr id="15" name="Rounded Rectangle 14"/>
          <p:cNvSpPr/>
          <p:nvPr/>
        </p:nvSpPr>
        <p:spPr>
          <a:xfrm>
            <a:off x="5160815" y="2364258"/>
            <a:ext cx="3682314" cy="3435178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These functions still can’t be used unless MPI </a:t>
            </a:r>
            <a:r>
              <a:rPr lang="en-US" sz="2400" smtClean="0"/>
              <a:t>is initialized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246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Split MPI APIs into two sets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82792" y="1529750"/>
            <a:ext cx="2431750" cy="63976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Performance doesn’t matter (as much)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25865" y="2273731"/>
            <a:ext cx="3945924" cy="39512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Functions that create / query / destroy:</a:t>
            </a:r>
          </a:p>
          <a:p>
            <a:pPr lvl="1"/>
            <a:r>
              <a:rPr lang="en-US" dirty="0" err="1" smtClean="0"/>
              <a:t>MPI_Comm</a:t>
            </a:r>
            <a:endParaRPr lang="en-US" dirty="0" smtClean="0"/>
          </a:p>
          <a:p>
            <a:pPr lvl="1"/>
            <a:r>
              <a:rPr lang="en-US" dirty="0" err="1" smtClean="0"/>
              <a:t>MPI_File</a:t>
            </a:r>
            <a:endParaRPr lang="en-US" dirty="0" smtClean="0"/>
          </a:p>
          <a:p>
            <a:pPr lvl="1"/>
            <a:r>
              <a:rPr lang="en-US" dirty="0" err="1" smtClean="0"/>
              <a:t>MPI_Win</a:t>
            </a:r>
            <a:endParaRPr lang="en-US" dirty="0" smtClean="0"/>
          </a:p>
          <a:p>
            <a:pPr lvl="1"/>
            <a:r>
              <a:rPr lang="en-US" dirty="0" err="1" smtClean="0"/>
              <a:t>MPI_Info</a:t>
            </a:r>
            <a:endParaRPr lang="en-US" dirty="0"/>
          </a:p>
          <a:p>
            <a:pPr lvl="1"/>
            <a:r>
              <a:rPr lang="en-US" dirty="0" err="1"/>
              <a:t>MPI_Op</a:t>
            </a:r>
            <a:endParaRPr lang="en-US" dirty="0"/>
          </a:p>
          <a:p>
            <a:pPr lvl="1"/>
            <a:r>
              <a:rPr lang="en-US" dirty="0" err="1"/>
              <a:t>MPI_Errhandler</a:t>
            </a:r>
            <a:endParaRPr lang="en-US" dirty="0"/>
          </a:p>
          <a:p>
            <a:pPr lvl="1"/>
            <a:r>
              <a:rPr lang="en-US" dirty="0" err="1" smtClean="0"/>
              <a:t>MPI_Datatype</a:t>
            </a:r>
            <a:endParaRPr lang="en-US" dirty="0" smtClean="0"/>
          </a:p>
          <a:p>
            <a:pPr lvl="1"/>
            <a:r>
              <a:rPr lang="en-US" dirty="0" err="1" smtClean="0"/>
              <a:t>MPI_Group</a:t>
            </a:r>
            <a:endParaRPr lang="en-US" dirty="0" smtClean="0"/>
          </a:p>
          <a:p>
            <a:pPr lvl="1"/>
            <a:r>
              <a:rPr lang="en-US" dirty="0" err="1" smtClean="0"/>
              <a:t>MPI_Session</a:t>
            </a:r>
            <a:endParaRPr lang="en-US" dirty="0" smtClean="0"/>
          </a:p>
          <a:p>
            <a:pPr lvl="1"/>
            <a:r>
              <a:rPr lang="en-US" dirty="0" smtClean="0"/>
              <a:t>Attributes</a:t>
            </a:r>
          </a:p>
          <a:p>
            <a:pPr lvl="1"/>
            <a:r>
              <a:rPr lang="en-US" dirty="0" smtClean="0"/>
              <a:t>Processes</a:t>
            </a:r>
          </a:p>
          <a:p>
            <a:r>
              <a:rPr lang="en-US" dirty="0" smtClean="0"/>
              <a:t>MPI_T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5580871" y="1529750"/>
            <a:ext cx="2887276" cy="63976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smtClean="0">
                <a:solidFill>
                  <a:srgbClr val="FF0000"/>
                </a:solidFill>
              </a:rPr>
              <a:t>Performance absolutely matters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5273127" y="2199589"/>
            <a:ext cx="3195020" cy="3951288"/>
          </a:xfrm>
        </p:spPr>
        <p:txBody>
          <a:bodyPr>
            <a:normAutofit/>
          </a:bodyPr>
          <a:lstStyle/>
          <a:p>
            <a:r>
              <a:rPr lang="en-US" dirty="0" smtClean="0"/>
              <a:t>Point </a:t>
            </a:r>
            <a:r>
              <a:rPr lang="en-US" dirty="0"/>
              <a:t>to </a:t>
            </a:r>
            <a:r>
              <a:rPr lang="en-US" dirty="0" smtClean="0"/>
              <a:t>point</a:t>
            </a:r>
            <a:endParaRPr lang="en-US" dirty="0"/>
          </a:p>
          <a:p>
            <a:r>
              <a:rPr lang="en-US" dirty="0" smtClean="0"/>
              <a:t>Collectives</a:t>
            </a:r>
            <a:endParaRPr lang="en-US" dirty="0"/>
          </a:p>
          <a:p>
            <a:r>
              <a:rPr lang="en-US" dirty="0" smtClean="0"/>
              <a:t>I/O</a:t>
            </a:r>
            <a:endParaRPr lang="en-US" dirty="0"/>
          </a:p>
          <a:p>
            <a:r>
              <a:rPr lang="en-US" dirty="0" smtClean="0"/>
              <a:t>RMA</a:t>
            </a:r>
          </a:p>
          <a:p>
            <a:r>
              <a:rPr lang="en-US" dirty="0" smtClean="0"/>
              <a:t>Test/Wait</a:t>
            </a:r>
          </a:p>
          <a:p>
            <a:r>
              <a:rPr lang="en-US" dirty="0" smtClean="0"/>
              <a:t>Handle language </a:t>
            </a:r>
            <a:r>
              <a:rPr lang="en-US" dirty="0" err="1" smtClean="0"/>
              <a:t>xfer</a:t>
            </a:r>
            <a:endParaRPr lang="en-US" dirty="0" smtClean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4561060" y="1351092"/>
            <a:ext cx="0" cy="4775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325866" y="5442422"/>
            <a:ext cx="4010072" cy="136748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These functions </a:t>
            </a:r>
            <a:r>
              <a:rPr lang="en-US" sz="2400" dirty="0" err="1" smtClean="0"/>
              <a:t>init</a:t>
            </a:r>
            <a:r>
              <a:rPr lang="en-US" sz="2400" dirty="0" smtClean="0"/>
              <a:t> / finalize MPI transparently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4786183" y="5442421"/>
            <a:ext cx="4221389" cy="1367481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These functions can’t be called without a handle created from the left-hand column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1303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Split MPI APIs into two sets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82792" y="1529750"/>
            <a:ext cx="2431750" cy="63976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Performance doesn’t matter (as much)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25865" y="2273731"/>
            <a:ext cx="3945924" cy="39512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Functions that create / query / destroy:</a:t>
            </a:r>
          </a:p>
          <a:p>
            <a:pPr lvl="1"/>
            <a:r>
              <a:rPr lang="en-US" dirty="0" err="1" smtClean="0"/>
              <a:t>MPI_Comm</a:t>
            </a:r>
            <a:endParaRPr lang="en-US" dirty="0" smtClean="0"/>
          </a:p>
          <a:p>
            <a:pPr lvl="1"/>
            <a:r>
              <a:rPr lang="en-US" dirty="0" err="1" smtClean="0"/>
              <a:t>MPI_File</a:t>
            </a:r>
            <a:endParaRPr lang="en-US" dirty="0" smtClean="0"/>
          </a:p>
          <a:p>
            <a:pPr lvl="1"/>
            <a:r>
              <a:rPr lang="en-US" dirty="0" err="1" smtClean="0"/>
              <a:t>MPI_Win</a:t>
            </a:r>
            <a:endParaRPr lang="en-US" dirty="0" smtClean="0"/>
          </a:p>
          <a:p>
            <a:pPr lvl="1"/>
            <a:r>
              <a:rPr lang="en-US" dirty="0" err="1" smtClean="0"/>
              <a:t>MPI_Info</a:t>
            </a:r>
            <a:endParaRPr lang="en-US" dirty="0"/>
          </a:p>
          <a:p>
            <a:pPr lvl="1"/>
            <a:r>
              <a:rPr lang="en-US" dirty="0" err="1"/>
              <a:t>MPI_Op</a:t>
            </a:r>
            <a:endParaRPr lang="en-US" dirty="0"/>
          </a:p>
          <a:p>
            <a:pPr lvl="1"/>
            <a:r>
              <a:rPr lang="en-US" dirty="0" err="1"/>
              <a:t>MPI_Errhandler</a:t>
            </a:r>
            <a:endParaRPr lang="en-US" dirty="0"/>
          </a:p>
          <a:p>
            <a:pPr lvl="1"/>
            <a:r>
              <a:rPr lang="en-US" dirty="0" err="1" smtClean="0"/>
              <a:t>MPI_Datatype</a:t>
            </a:r>
            <a:endParaRPr lang="en-US" dirty="0" smtClean="0"/>
          </a:p>
          <a:p>
            <a:pPr lvl="1"/>
            <a:r>
              <a:rPr lang="en-US" dirty="0" err="1" smtClean="0"/>
              <a:t>MPI_Group</a:t>
            </a:r>
            <a:endParaRPr lang="en-US" dirty="0" smtClean="0"/>
          </a:p>
          <a:p>
            <a:pPr lvl="1"/>
            <a:r>
              <a:rPr lang="en-US" dirty="0" err="1" smtClean="0"/>
              <a:t>MPI_Session</a:t>
            </a:r>
            <a:endParaRPr lang="en-US" dirty="0" smtClean="0"/>
          </a:p>
          <a:p>
            <a:pPr lvl="1"/>
            <a:r>
              <a:rPr lang="en-US" dirty="0" smtClean="0"/>
              <a:t>Attributes</a:t>
            </a:r>
          </a:p>
          <a:p>
            <a:pPr lvl="1"/>
            <a:r>
              <a:rPr lang="en-US" dirty="0" smtClean="0"/>
              <a:t>Processes</a:t>
            </a:r>
          </a:p>
          <a:p>
            <a:r>
              <a:rPr lang="en-US" dirty="0" smtClean="0"/>
              <a:t>MPI_T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5580871" y="1529750"/>
            <a:ext cx="2887276" cy="63976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smtClean="0">
                <a:solidFill>
                  <a:srgbClr val="FF0000"/>
                </a:solidFill>
              </a:rPr>
              <a:t>Performance absolutely matters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5273127" y="2199589"/>
            <a:ext cx="3195020" cy="3951288"/>
          </a:xfrm>
        </p:spPr>
        <p:txBody>
          <a:bodyPr>
            <a:normAutofit/>
          </a:bodyPr>
          <a:lstStyle/>
          <a:p>
            <a:r>
              <a:rPr lang="en-US" dirty="0" smtClean="0"/>
              <a:t>Point </a:t>
            </a:r>
            <a:r>
              <a:rPr lang="en-US" dirty="0"/>
              <a:t>to </a:t>
            </a:r>
            <a:r>
              <a:rPr lang="en-US" dirty="0" smtClean="0"/>
              <a:t>point</a:t>
            </a:r>
            <a:endParaRPr lang="en-US" dirty="0"/>
          </a:p>
          <a:p>
            <a:r>
              <a:rPr lang="en-US" dirty="0" smtClean="0"/>
              <a:t>Collectives</a:t>
            </a:r>
            <a:endParaRPr lang="en-US" dirty="0"/>
          </a:p>
          <a:p>
            <a:r>
              <a:rPr lang="en-US" dirty="0" smtClean="0"/>
              <a:t>I/O</a:t>
            </a:r>
            <a:endParaRPr lang="en-US" dirty="0"/>
          </a:p>
          <a:p>
            <a:r>
              <a:rPr lang="en-US" dirty="0" smtClean="0"/>
              <a:t>RMA</a:t>
            </a:r>
          </a:p>
          <a:p>
            <a:r>
              <a:rPr lang="en-US" dirty="0" smtClean="0"/>
              <a:t>Test/Wait</a:t>
            </a:r>
          </a:p>
          <a:p>
            <a:r>
              <a:rPr lang="en-US" dirty="0" smtClean="0"/>
              <a:t>Handle language </a:t>
            </a:r>
            <a:r>
              <a:rPr lang="en-US" dirty="0" err="1" smtClean="0"/>
              <a:t>xfer</a:t>
            </a:r>
            <a:endParaRPr lang="en-US" dirty="0" smtClean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4561060" y="1351092"/>
            <a:ext cx="0" cy="4775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759942" y="2404419"/>
            <a:ext cx="4221389" cy="2274737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MPI_COMM_WORLD and MPI_COMM_SELF are notable exceptions.</a:t>
            </a:r>
          </a:p>
          <a:p>
            <a:pPr algn="ctr"/>
            <a:endParaRPr lang="en-US" sz="2400" dirty="0"/>
          </a:p>
          <a:p>
            <a:pPr algn="ctr"/>
            <a:r>
              <a:rPr lang="is-IS" sz="2400" dirty="0" smtClean="0"/>
              <a:t>…</a:t>
            </a:r>
            <a:r>
              <a:rPr lang="en-US" sz="2400" dirty="0" smtClean="0"/>
              <a:t>I’ll address this shortly.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933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Create a </a:t>
            </a:r>
            <a:r>
              <a:rPr lang="en-US" sz="20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datatype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– initializes MPI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MPI_Type_contiguous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(2, MPI_INT, &amp;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mytype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178010" y="3525793"/>
            <a:ext cx="6787979" cy="278293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The creation of the first user-defined MPI object initializes MPI</a:t>
            </a:r>
          </a:p>
          <a:p>
            <a:pPr algn="ctr"/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Initialization can be a local action!</a:t>
            </a:r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857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smtClean="0"/>
              <a:t>MPI-3.1 MPI_INIT / FINALIZE limitations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1056" cy="4525963"/>
          </a:xfrm>
        </p:spPr>
        <p:txBody>
          <a:bodyPr>
            <a:normAutofit/>
          </a:bodyPr>
          <a:lstStyle/>
          <a:p>
            <a:r>
              <a:rPr lang="en-US" sz="2400" smtClean="0"/>
              <a:t>Cannot init MPI from different entities within a process without a priori knowledge / coordination</a:t>
            </a:r>
          </a:p>
          <a:p>
            <a:pPr lvl="1"/>
            <a:r>
              <a:rPr lang="en-US" sz="2000" smtClean="0"/>
              <a:t>I.e.: MPI-3.1 (intentionally) still did not solve the underlying problem </a:t>
            </a:r>
            <a:r>
              <a:rPr lang="en-US" sz="2000" smtClean="0">
                <a:sym typeface="Wingdings"/>
              </a:rPr>
              <a:t></a:t>
            </a:r>
            <a:endParaRPr lang="en-US" sz="2000" dirty="0" smtClean="0"/>
          </a:p>
        </p:txBody>
      </p:sp>
      <p:sp>
        <p:nvSpPr>
          <p:cNvPr id="11" name="Rounded Rectangle 10"/>
          <p:cNvSpPr/>
          <p:nvPr/>
        </p:nvSpPr>
        <p:spPr>
          <a:xfrm>
            <a:off x="670024" y="3296056"/>
            <a:ext cx="7772400" cy="2139545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5" tIns="45718" rIns="91435" bIns="45718" spcCol="0" rtlCol="0" anchor="ctr"/>
          <a:lstStyle/>
          <a:p>
            <a:pPr algn="ctr"/>
            <a:r>
              <a:rPr lang="en-US" sz="4400" dirty="0"/>
              <a:t>MPI Process</a:t>
            </a:r>
          </a:p>
          <a:p>
            <a:pPr algn="ctr"/>
            <a:endParaRPr lang="en-US" sz="4400" dirty="0"/>
          </a:p>
          <a:p>
            <a:pPr algn="ctr"/>
            <a:endParaRPr lang="en-US" sz="4400" dirty="0"/>
          </a:p>
        </p:txBody>
      </p:sp>
      <p:sp>
        <p:nvSpPr>
          <p:cNvPr id="12" name="TextBox 11"/>
          <p:cNvSpPr txBox="1"/>
          <p:nvPr/>
        </p:nvSpPr>
        <p:spPr>
          <a:xfrm>
            <a:off x="974824" y="4158486"/>
            <a:ext cx="3370662" cy="923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// Library 1 (thread)</a:t>
            </a:r>
          </a:p>
          <a:p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MPI_Initialized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(&amp;flag);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if (!flag)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91334" y="4133086"/>
            <a:ext cx="3370662" cy="92332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// Library 2 (thread)</a:t>
            </a:r>
          </a:p>
          <a:p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MPI_Initialized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(&amp;flag);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if (!flag)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495649" y="5687557"/>
            <a:ext cx="4121150" cy="773873"/>
          </a:xfrm>
          <a:prstGeom prst="roundRect">
            <a:avLst/>
          </a:prstGeom>
          <a:solidFill>
            <a:srgbClr val="FF0000">
              <a:alpha val="90000"/>
            </a:srgbClr>
          </a:solidFill>
          <a:ln>
            <a:noFill/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" tIns="32004" rIns="64008" bIns="32004" rtlCol="0" anchor="ctr"/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THIS IS INSUFFICIENT / POTENTIALLY ERRONEOUS</a:t>
            </a:r>
          </a:p>
        </p:txBody>
      </p:sp>
    </p:spTree>
    <p:extLst>
      <p:ext uri="{BB962C8B-B14F-4D97-AF65-F5344CB8AC3E}">
        <p14:creationId xmlns:p14="http://schemas.microsoft.com/office/powerpoint/2010/main" val="211921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Create a </a:t>
            </a:r>
            <a:r>
              <a:rPr lang="en-US" sz="20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datatype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– initializes MPI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MPI_Type_contiguous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(2, MPI_INT, &amp;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mytype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is-I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// Free the datatype – finalizes MPI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MPI_Type_free(&amp;mytype);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is-I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Valgrind clean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return 0;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70742" y="4754905"/>
            <a:ext cx="6787979" cy="185351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The destruction of the last user-defined MPI object finalizes / cleans up MPI. This is guaranteed.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7108031" y="4754905"/>
            <a:ext cx="1971675" cy="185351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There are some corner cases described on the following slides.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01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Create a </a:t>
            </a:r>
            <a:r>
              <a:rPr lang="en-US" sz="20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datatype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– initializes MPI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MPI_Type_contiguous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(2, MPI_INT, &amp;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mytype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is-I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// Free the datatype – finalizes MPI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MPI_Type_free(&amp;mytype);</a:t>
            </a:r>
          </a:p>
          <a:p>
            <a:pPr marL="0" indent="0">
              <a:buNone/>
            </a:pPr>
            <a:endParaRPr lang="is-I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is-I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Re-initialize MPI!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MPI_Type_dup(MPI_INT, &amp;mytype);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342900" y="4754904"/>
            <a:ext cx="8458200" cy="185351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>
                <a:solidFill>
                  <a:schemeClr val="tx1"/>
                </a:solidFill>
              </a:rPr>
              <a:t>We can also </a:t>
            </a:r>
            <a:r>
              <a:rPr lang="en-US" sz="3600" dirty="0" smtClean="0">
                <a:solidFill>
                  <a:schemeClr val="tx1"/>
                </a:solidFill>
              </a:rPr>
              <a:t>re-initialize MPI!</a:t>
            </a:r>
          </a:p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(it’s transparent to the user – so why not?)</a:t>
            </a:r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89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Create a </a:t>
            </a:r>
            <a:r>
              <a:rPr lang="en-US" sz="20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datatype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– initializes MPI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MPI_Type_contiguous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(2, MPI_INT, &amp;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mytype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is-I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// Free the datatype – finalizes MPI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MPI_Type_free(&amp;mytype);</a:t>
            </a:r>
          </a:p>
          <a:p>
            <a:pPr marL="0" indent="0">
              <a:buNone/>
            </a:pPr>
            <a:endParaRPr lang="is-I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is-I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Re-initialize MPI!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MPI_Type_dup(MPI_INT, &amp;mytype);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return 0;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}</a:t>
            </a:r>
            <a:endParaRPr lang="is-IS" sz="2000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102594" y="4983892"/>
            <a:ext cx="6957322" cy="158166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>
                <a:solidFill>
                  <a:schemeClr val="tx1"/>
                </a:solidFill>
              </a:rPr>
              <a:t>(Sometimes) </a:t>
            </a:r>
            <a:r>
              <a:rPr lang="en-US" sz="3600" dirty="0" smtClean="0">
                <a:solidFill>
                  <a:schemeClr val="tx1"/>
                </a:solidFill>
              </a:rPr>
              <a:t>Not an error to exit the process with MPI still initialized</a:t>
            </a:r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96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overall theme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Just use MPI functions whenever you want</a:t>
            </a:r>
          </a:p>
          <a:p>
            <a:pPr lvl="1"/>
            <a:r>
              <a:rPr lang="en-US" dirty="0" smtClean="0"/>
              <a:t>MPI will initialize as it needs to</a:t>
            </a:r>
          </a:p>
          <a:p>
            <a:pPr lvl="1"/>
            <a:r>
              <a:rPr lang="en-US" dirty="0" smtClean="0"/>
              <a:t>Initialization essentially becomes an implementation detail</a:t>
            </a:r>
          </a:p>
          <a:p>
            <a:r>
              <a:rPr lang="en-US" dirty="0" smtClean="0"/>
              <a:t>Finalization will occur whenever all user-defined handles are destroyed</a:t>
            </a:r>
          </a:p>
        </p:txBody>
      </p:sp>
    </p:spTree>
    <p:extLst>
      <p:ext uri="{BB962C8B-B14F-4D97-AF65-F5344CB8AC3E}">
        <p14:creationId xmlns:p14="http://schemas.microsoft.com/office/powerpoint/2010/main" val="51957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Wait a minute –</a:t>
            </a:r>
            <a:br>
              <a:rPr lang="en-US" dirty="0" smtClean="0"/>
            </a:br>
            <a:r>
              <a:rPr lang="en-US" dirty="0" smtClean="0"/>
              <a:t>What about MPI_COMM_WORLD?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Can’t I do this?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MPI_Send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…, MPI_COMM_WORLD);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133" y="2924431"/>
            <a:ext cx="3025667" cy="3727622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728662" y="3239528"/>
            <a:ext cx="4255552" cy="3097427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This would be calling a “performance matters” function before a “performance doesn’t matter</a:t>
            </a:r>
            <a:r>
              <a:rPr lang="en-US" sz="2400" smtClean="0"/>
              <a:t>” function</a:t>
            </a:r>
          </a:p>
          <a:p>
            <a:pPr algn="ctr"/>
            <a:endParaRPr lang="en-US" sz="2400" dirty="0" smtClean="0"/>
          </a:p>
          <a:p>
            <a:pPr algn="ctr"/>
            <a:r>
              <a:rPr lang="en-US" sz="2400" dirty="0"/>
              <a:t>I</a:t>
            </a:r>
            <a:r>
              <a:rPr lang="en-US" sz="2400" dirty="0" smtClean="0"/>
              <a:t>.e., MPI has not initialized yet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27318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Wait a minute –</a:t>
            </a:r>
            <a:br>
              <a:rPr lang="en-US" dirty="0" smtClean="0"/>
            </a:br>
            <a:r>
              <a:rPr lang="en-US" dirty="0" smtClean="0"/>
              <a:t>What about MPI_COMM_WORLD?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This is valid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MPI_Init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(NULL, NULL);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MPI_Send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…, MPI_COMM_WORLD);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30660" y="3591697"/>
            <a:ext cx="8682680" cy="28255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Re-define MPI_INIT and MPI_FINALIZE:</a:t>
            </a:r>
          </a:p>
          <a:p>
            <a:pPr algn="ctr"/>
            <a:r>
              <a:rPr lang="en-US" sz="3600" dirty="0" smtClean="0"/>
              <a:t>constructor and destructor for MPI_COMM_WORLD and MPI_COMM_SELF</a:t>
            </a:r>
          </a:p>
        </p:txBody>
      </p:sp>
    </p:spTree>
    <p:extLst>
      <p:ext uri="{BB962C8B-B14F-4D97-AF65-F5344CB8AC3E}">
        <p14:creationId xmlns:p14="http://schemas.microsoft.com/office/powerpoint/2010/main" val="156658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INIT and FINALIZE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MPI_Init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(NULL, NULL);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MPI_Send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…, MPI_COMM_WORLD);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MPI_Finalize();</a:t>
            </a: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974521" y="3456761"/>
            <a:ext cx="5194955" cy="110567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INIT and FINALIZE continue to exist for two reasons:</a:t>
            </a:r>
          </a:p>
          <a:p>
            <a:pPr marL="342900" indent="-342900">
              <a:buAutoNum type="arabicPeriod"/>
            </a:pPr>
            <a:r>
              <a:rPr lang="en-US" dirty="0" smtClean="0"/>
              <a:t>Backwards compatibility</a:t>
            </a:r>
          </a:p>
          <a:p>
            <a:pPr marL="342900" indent="-342900">
              <a:buAutoNum type="arabicPeriod"/>
            </a:pPr>
            <a:r>
              <a:rPr lang="en-US" dirty="0" smtClean="0"/>
              <a:t>Convenience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082277" y="4744995"/>
            <a:ext cx="6979445" cy="19306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 let’s keep them as close to MPI-3.1 as possible:</a:t>
            </a:r>
          </a:p>
          <a:p>
            <a:pPr marL="285750" indent="-285750" algn="ctr">
              <a:buFont typeface="Arial" charset="0"/>
              <a:buChar char="•"/>
            </a:pPr>
            <a:r>
              <a:rPr lang="en-US" dirty="0" smtClean="0"/>
              <a:t>If you call INIT, you have to call FINALIZE</a:t>
            </a:r>
          </a:p>
          <a:p>
            <a:pPr marL="285750" indent="-285750" algn="ctr">
              <a:buFont typeface="Arial" charset="0"/>
              <a:buChar char="•"/>
            </a:pPr>
            <a:r>
              <a:rPr lang="en-US" dirty="0" smtClean="0"/>
              <a:t>You can only call INIT / FINALIZE once</a:t>
            </a:r>
          </a:p>
          <a:p>
            <a:pPr marL="285750" indent="-285750" algn="ctr">
              <a:buFont typeface="Arial" charset="0"/>
              <a:buChar char="•"/>
            </a:pPr>
            <a:r>
              <a:rPr lang="en-US" dirty="0" smtClean="0"/>
              <a:t>INITIALIZED / FINALIZED only refer to INIT / FINALIZE (not sessions)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If you want different behavior, use sessions</a:t>
            </a:r>
          </a:p>
        </p:txBody>
      </p:sp>
    </p:spTree>
    <p:extLst>
      <p:ext uri="{BB962C8B-B14F-4D97-AF65-F5344CB8AC3E}">
        <p14:creationId xmlns:p14="http://schemas.microsoft.com/office/powerpoint/2010/main" val="130209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 and FINALIZE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INIT/FINALIZE </a:t>
            </a:r>
            <a:r>
              <a:rPr lang="en-US" dirty="0"/>
              <a:t>create </a:t>
            </a:r>
            <a:r>
              <a:rPr lang="en-US" dirty="0" smtClean="0"/>
              <a:t>an implicit </a:t>
            </a:r>
            <a:r>
              <a:rPr lang="en-US" dirty="0"/>
              <a:t>session</a:t>
            </a:r>
          </a:p>
          <a:p>
            <a:pPr lvl="1"/>
            <a:r>
              <a:rPr lang="en-US" dirty="0"/>
              <a:t>You cannot extract an </a:t>
            </a:r>
            <a:r>
              <a:rPr lang="en-US" dirty="0" err="1"/>
              <a:t>MPI_Session</a:t>
            </a:r>
            <a:r>
              <a:rPr lang="en-US" dirty="0"/>
              <a:t> handle for the implicit session created by MPI_INIT[_THREAD]</a:t>
            </a:r>
          </a:p>
          <a:p>
            <a:r>
              <a:rPr lang="en-US" dirty="0" smtClean="0"/>
              <a:t>Yes, you can use INIT/FINALIZE in the same MPI process as other sessions</a:t>
            </a:r>
          </a:p>
        </p:txBody>
      </p:sp>
    </p:spTree>
    <p:extLst>
      <p:ext uri="{BB962C8B-B14F-4D97-AF65-F5344CB8AC3E}">
        <p14:creationId xmlns:p14="http://schemas.microsoft.com/office/powerpoint/2010/main" val="17096413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Backwards compatibility:</a:t>
            </a:r>
            <a:br>
              <a:rPr lang="en-US" dirty="0" smtClean="0"/>
            </a:br>
            <a:r>
              <a:rPr lang="en-US" dirty="0" smtClean="0"/>
              <a:t>INITIALIZED and FINALIZED behavior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3494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(&amp;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flag);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assert(flag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MPI_Session_create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…, &amp;session1);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assert(flag 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MPI_Init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(NULL, NULL);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 smtClean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assert(flag 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MPI_Session_free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…, &amp;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session1);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  assert(flag 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);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MPI_Session_create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…, &amp;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session2);</a:t>
            </a:r>
            <a:endParaRPr lang="is-I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  assert(flag 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is-I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 MPI_Finalize();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MPI_Session_free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…, &amp;session2);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  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);</a:t>
            </a:r>
            <a:endParaRPr lang="is-I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5703216" y="2545235"/>
            <a:ext cx="2762054" cy="29317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Short version: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INITIALIZED, FINALIZED, IS_THREAD_MAIN all still refer to INIT / FINALIZE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76993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(for the main part of the proposal)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319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(More of) What we want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 MPI-3.1 limitations:</a:t>
            </a:r>
          </a:p>
          <a:p>
            <a:pPr lvl="1"/>
            <a:r>
              <a:rPr lang="en-US" dirty="0" smtClean="0"/>
              <a:t>Cannot </a:t>
            </a:r>
            <a:r>
              <a:rPr lang="en-US" dirty="0" err="1" smtClean="0"/>
              <a:t>init</a:t>
            </a:r>
            <a:r>
              <a:rPr lang="en-US" dirty="0" smtClean="0"/>
              <a:t> MPI from different entities within a process without a priori knowledge / coordination</a:t>
            </a:r>
          </a:p>
          <a:p>
            <a:pPr lvl="1"/>
            <a:r>
              <a:rPr lang="en-US" dirty="0" smtClean="0"/>
              <a:t>Cannot initialize MPI more than once</a:t>
            </a:r>
          </a:p>
          <a:p>
            <a:pPr lvl="1"/>
            <a:r>
              <a:rPr lang="en-US" dirty="0" smtClean="0"/>
              <a:t>Cannot set error behavior of MPI initialization</a:t>
            </a:r>
          </a:p>
          <a:p>
            <a:pPr lvl="1"/>
            <a:r>
              <a:rPr lang="en-US" dirty="0" smtClean="0"/>
              <a:t>Cannot re-initialize MPI after it has been finalized</a:t>
            </a:r>
          </a:p>
        </p:txBody>
      </p:sp>
    </p:spTree>
    <p:extLst>
      <p:ext uri="{BB962C8B-B14F-4D97-AF65-F5344CB8AC3E}">
        <p14:creationId xmlns:p14="http://schemas.microsoft.com/office/powerpoint/2010/main" val="199142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Items that still need more discussion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6121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Issues that still need more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Dynamic runtime sets</a:t>
            </a:r>
          </a:p>
          <a:p>
            <a:pPr lvl="1"/>
            <a:r>
              <a:rPr lang="en-US" dirty="0" smtClean="0"/>
              <a:t>Temporal</a:t>
            </a:r>
          </a:p>
          <a:p>
            <a:pPr lvl="1"/>
            <a:r>
              <a:rPr lang="en-US" dirty="0" smtClean="0"/>
              <a:t>Membership</a:t>
            </a:r>
          </a:p>
          <a:p>
            <a:r>
              <a:rPr lang="en-US" dirty="0" smtClean="0"/>
              <a:t>Covered in other proposals:</a:t>
            </a:r>
          </a:p>
          <a:p>
            <a:pPr lvl="1"/>
            <a:r>
              <a:rPr lang="en-US" dirty="0" smtClean="0"/>
              <a:t>Thread concurrent vs. non-concurrent</a:t>
            </a:r>
          </a:p>
          <a:p>
            <a:pPr lvl="1"/>
            <a:r>
              <a:rPr lang="en-US" dirty="0" smtClean="0"/>
              <a:t>Generic error handlers</a:t>
            </a:r>
          </a:p>
        </p:txBody>
      </p:sp>
    </p:spTree>
    <p:extLst>
      <p:ext uri="{BB962C8B-B14F-4D97-AF65-F5344CB8AC3E}">
        <p14:creationId xmlns:p14="http://schemas.microsoft.com/office/powerpoint/2010/main" val="143259275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Issues that still need more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If COMM_WORLD|SELF are not available by default:</a:t>
            </a:r>
          </a:p>
          <a:p>
            <a:pPr lvl="1"/>
            <a:r>
              <a:rPr lang="en-US" dirty="0" smtClean="0"/>
              <a:t>Do we need new destruction hooks to replace SELF attribute callbacks on FINALIZE?</a:t>
            </a:r>
          </a:p>
          <a:p>
            <a:pPr lvl="1"/>
            <a:r>
              <a:rPr lang="en-US" dirty="0" smtClean="0"/>
              <a:t>What is the default </a:t>
            </a:r>
            <a:r>
              <a:rPr lang="en-US" dirty="0"/>
              <a:t>error handler </a:t>
            </a:r>
            <a:r>
              <a:rPr lang="en-US" dirty="0" smtClean="0"/>
              <a:t>behavior for functions without </a:t>
            </a:r>
            <a:r>
              <a:rPr lang="en-US" dirty="0" err="1" smtClean="0"/>
              <a:t>comm</a:t>
            </a:r>
            <a:r>
              <a:rPr lang="en-US" dirty="0" smtClean="0"/>
              <a:t>/file/win?</a:t>
            </a:r>
            <a:endParaRPr lang="en-US" dirty="0"/>
          </a:p>
          <a:p>
            <a:r>
              <a:rPr lang="en-US" dirty="0" smtClean="0"/>
              <a:t>Do we need syntactic sugar to get a </a:t>
            </a:r>
            <a:r>
              <a:rPr lang="en-US" dirty="0" err="1" smtClean="0"/>
              <a:t>comm</a:t>
            </a:r>
            <a:r>
              <a:rPr lang="en-US" dirty="0" smtClean="0"/>
              <a:t> from </a:t>
            </a:r>
            <a:r>
              <a:rPr lang="en-US" dirty="0" err="1" smtClean="0"/>
              <a:t>mpi</a:t>
            </a:r>
            <a:r>
              <a:rPr lang="en-US" dirty="0" smtClean="0"/>
              <a:t>://WORLD?</a:t>
            </a:r>
          </a:p>
          <a:p>
            <a:r>
              <a:rPr lang="en-US" dirty="0" smtClean="0"/>
              <a:t>How do tools hook into MPI initialization and finalization?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1933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Query session handle equality</a:t>
            </a:r>
          </a:p>
          <a:p>
            <a:pPr lvl="1"/>
            <a:r>
              <a:rPr lang="en-US" dirty="0" err="1"/>
              <a:t>MPI_Session_query</a:t>
            </a:r>
            <a:r>
              <a:rPr lang="en-US" dirty="0"/>
              <a:t>(handle1, handle1_type, handle2, handle2_type, </a:t>
            </a:r>
            <a:r>
              <a:rPr lang="en-US" dirty="0" err="1" smtClean="0"/>
              <a:t>bool</a:t>
            </a:r>
            <a:r>
              <a:rPr lang="en-US" dirty="0" smtClean="0"/>
              <a:t> *</a:t>
            </a:r>
            <a:r>
              <a:rPr lang="en-US" dirty="0" err="1" smtClean="0"/>
              <a:t>are_they_equal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Not 100% sure we need this</a:t>
            </a:r>
            <a:r>
              <a:rPr lang="is-IS" dirty="0" smtClean="0"/>
              <a:t>…?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01234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thread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Associate thread level support with sessions</a:t>
            </a:r>
          </a:p>
          <a:p>
            <a:r>
              <a:rPr lang="en-US" dirty="0" smtClean="0"/>
              <a:t>Three options: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Similar to MPI-3.1: “first” initialization picks thread level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Let each session pick its own thread level (via info key in SESSION_CREATE)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Just make MPI always be THREAD_MULTIPLE</a:t>
            </a:r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81639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these things overlap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191132" y="3797644"/>
            <a:ext cx="2759676" cy="23388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Still be able to finalize MPI</a:t>
            </a:r>
          </a:p>
        </p:txBody>
      </p:sp>
      <p:sp>
        <p:nvSpPr>
          <p:cNvPr id="5" name="Oval 4"/>
          <p:cNvSpPr/>
          <p:nvPr/>
        </p:nvSpPr>
        <p:spPr>
          <a:xfrm>
            <a:off x="3191132" y="1417638"/>
            <a:ext cx="2759676" cy="23388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Any thread can use MPI any time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226408" y="2585024"/>
            <a:ext cx="2759676" cy="23388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Re-initialize MPI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5155856" y="2585024"/>
            <a:ext cx="2759676" cy="23388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Affect MPI initialization </a:t>
            </a:r>
            <a:r>
              <a:rPr lang="en-US" smtClean="0"/>
              <a:t>error behavior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885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How do we get those things?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91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121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74081"/>
          <a:stretch/>
        </p:blipFill>
        <p:spPr>
          <a:xfrm>
            <a:off x="2115022" y="0"/>
            <a:ext cx="4877829" cy="17793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31658" y="1837038"/>
            <a:ext cx="4477508" cy="46166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KEEP</a:t>
            </a:r>
          </a:p>
          <a:p>
            <a:pPr algn="ctr"/>
            <a:r>
              <a:rPr lang="en-US" sz="5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CALM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AND</a:t>
            </a:r>
          </a:p>
          <a:p>
            <a:pPr algn="ctr"/>
            <a:r>
              <a:rPr lang="en-US" sz="5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LISTEN TO</a:t>
            </a:r>
          </a:p>
          <a:p>
            <a:pPr algn="ctr"/>
            <a:r>
              <a:rPr lang="en-US" sz="5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THE </a:t>
            </a:r>
            <a:r>
              <a:rPr lang="en-US" sz="5400" b="1" u="sng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ENTIRE</a:t>
            </a:r>
          </a:p>
          <a:p>
            <a:pPr algn="ctr"/>
            <a:r>
              <a:rPr lang="en-US" sz="5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PROPOSAL</a:t>
            </a:r>
            <a:endParaRPr lang="en-US" sz="5400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20238</TotalTime>
  <Words>2781</Words>
  <Application>Microsoft Macintosh PowerPoint</Application>
  <PresentationFormat>On-screen Show (4:3)</PresentationFormat>
  <Paragraphs>672</Paragraphs>
  <Slides>64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2" baseType="lpstr">
      <vt:lpstr>Arial</vt:lpstr>
      <vt:lpstr>Calibri</vt:lpstr>
      <vt:lpstr>Chalkboard</vt:lpstr>
      <vt:lpstr>Courier</vt:lpstr>
      <vt:lpstr>Gill Sans</vt:lpstr>
      <vt:lpstr>Noteworthy Light</vt:lpstr>
      <vt:lpstr>Wingdings</vt:lpstr>
      <vt:lpstr>Office Theme</vt:lpstr>
      <vt:lpstr>How to make MPI Awesome: MPI Sessions</vt:lpstr>
      <vt:lpstr>What we want</vt:lpstr>
      <vt:lpstr>Before MPI-3.1, this could be erroneous</vt:lpstr>
      <vt:lpstr>The MPI-3.1 solution</vt:lpstr>
      <vt:lpstr>MPI-3.1 MPI_INIT / FINALIZE limitations</vt:lpstr>
      <vt:lpstr>(More of) What we want</vt:lpstr>
      <vt:lpstr>All these things overlap</vt:lpstr>
      <vt:lpstr>How do we get those things?</vt:lpstr>
      <vt:lpstr>PowerPoint Presentation</vt:lpstr>
      <vt:lpstr>New concept: “session”</vt:lpstr>
      <vt:lpstr>MPI Session</vt:lpstr>
      <vt:lpstr>MPI Session</vt:lpstr>
      <vt:lpstr>Initialize / finalize a session</vt:lpstr>
      <vt:lpstr>Session init params</vt:lpstr>
      <vt:lpstr>MPI Session</vt:lpstr>
      <vt:lpstr>Great. I have a session. Now what?</vt:lpstr>
      <vt:lpstr>Fair warning</vt:lpstr>
      <vt:lpstr>Overview</vt:lpstr>
      <vt:lpstr>Runtime concepts</vt:lpstr>
      <vt:lpstr>Static sets of processes</vt:lpstr>
      <vt:lpstr>Examples of sets</vt:lpstr>
      <vt:lpstr>Examples of sets</vt:lpstr>
      <vt:lpstr>Examples of sets</vt:lpstr>
      <vt:lpstr>Examples of sets</vt:lpstr>
      <vt:lpstr>Examples of sets</vt:lpstr>
      <vt:lpstr>Examples of sets</vt:lpstr>
      <vt:lpstr>Querying the run-time</vt:lpstr>
      <vt:lpstr>Values in sets</vt:lpstr>
      <vt:lpstr>Querying the run-time</vt:lpstr>
      <vt:lpstr>Example</vt:lpstr>
      <vt:lpstr>Ummmm… great. What’s the point of that?</vt:lpstr>
      <vt:lpstr>Make MPI_Groups!</vt:lpstr>
      <vt:lpstr>Example</vt:lpstr>
      <vt:lpstr>Make a communicator from that group</vt:lpstr>
      <vt:lpstr>String tag is used to match concurrent creations by different entities</vt:lpstr>
      <vt:lpstr>Make any kind of communicator</vt:lpstr>
      <vt:lpstr>Make any kind of communicator</vt:lpstr>
      <vt:lpstr>Run-time static sets across different sessions in the same process</vt:lpstr>
      <vt:lpstr>Run-time static sets across different sessions in the same process</vt:lpstr>
      <vt:lpstr>Mixing requests from different sessions: disallowed</vt:lpstr>
      <vt:lpstr>MPI_Session_finalize</vt:lpstr>
      <vt:lpstr>Well, that all sounds great.  …but who calls MPI_INIT?  And what session does MPI_COMM_WORLD / MPI_COMM_SELF belong to?</vt:lpstr>
      <vt:lpstr>New concept: no longer require MPI_INIT / MPI_FINALIZE</vt:lpstr>
      <vt:lpstr>New concept: no longer require MPI_INIT / MPI_FINALIZE</vt:lpstr>
      <vt:lpstr>Split MPI APIs into two sets</vt:lpstr>
      <vt:lpstr>Split MPI APIs into two sets</vt:lpstr>
      <vt:lpstr>Split MPI APIs into two sets</vt:lpstr>
      <vt:lpstr>Split MPI APIs into two sets</vt:lpstr>
      <vt:lpstr>Example</vt:lpstr>
      <vt:lpstr>Example</vt:lpstr>
      <vt:lpstr>Example</vt:lpstr>
      <vt:lpstr>Example</vt:lpstr>
      <vt:lpstr>The overall theme</vt:lpstr>
      <vt:lpstr>Wait a minute – What about MPI_COMM_WORLD?</vt:lpstr>
      <vt:lpstr>Wait a minute – What about MPI_COMM_WORLD?</vt:lpstr>
      <vt:lpstr>INIT and FINALIZE</vt:lpstr>
      <vt:lpstr>INIT and FINALIZE</vt:lpstr>
      <vt:lpstr>Backwards compatibility: INITIALIZED and FINALIZED behavior</vt:lpstr>
      <vt:lpstr>FIN</vt:lpstr>
      <vt:lpstr>Items that still need more discussion</vt:lpstr>
      <vt:lpstr>Issues that still need more discussion</vt:lpstr>
      <vt:lpstr>Issues that still need more discussion</vt:lpstr>
      <vt:lpstr>Session queries</vt:lpstr>
      <vt:lpstr>Session thread support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MPI Sessions proposal</dc:title>
  <dc:creator>Jeff Squyres</dc:creator>
  <cp:lastModifiedBy>Jeff Squyres</cp:lastModifiedBy>
  <cp:revision>506</cp:revision>
  <dcterms:created xsi:type="dcterms:W3CDTF">2015-10-14T17:46:12Z</dcterms:created>
  <dcterms:modified xsi:type="dcterms:W3CDTF">2016-03-02T21:27:43Z</dcterms:modified>
</cp:coreProperties>
</file>

<file path=docProps/thumbnail.jpeg>
</file>